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9" r:id="rId4"/>
    <p:sldId id="292" r:id="rId5"/>
    <p:sldId id="293" r:id="rId6"/>
    <p:sldId id="294" r:id="rId7"/>
    <p:sldId id="295" r:id="rId8"/>
    <p:sldId id="296" r:id="rId9"/>
    <p:sldId id="291" r:id="rId10"/>
    <p:sldId id="297" r:id="rId11"/>
    <p:sldId id="298" r:id="rId12"/>
    <p:sldId id="299" r:id="rId13"/>
    <p:sldId id="300" r:id="rId14"/>
    <p:sldId id="301" r:id="rId15"/>
    <p:sldId id="302" r:id="rId16"/>
    <p:sldId id="303" r:id="rId17"/>
    <p:sldId id="304" r:id="rId18"/>
    <p:sldId id="305" r:id="rId19"/>
    <p:sldId id="306"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9DA"/>
    <a:srgbClr val="4FA7FF"/>
    <a:srgbClr val="9BDEFF"/>
    <a:srgbClr val="66CCFF"/>
    <a:srgbClr val="8AEECA"/>
    <a:srgbClr val="87F5F0"/>
    <a:srgbClr val="1FDB98"/>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4" autoAdjust="0"/>
    <p:restoredTop sz="94660"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3089" name="Rectangle 17"/>
          <p:cNvSpPr>
            <a:spLocks noChangeArrowheads="1"/>
          </p:cNvSpPr>
          <p:nvPr/>
        </p:nvSpPr>
        <p:spPr bwMode="white">
          <a:xfrm>
            <a:off x="0" y="0"/>
            <a:ext cx="9144000" cy="4041775"/>
          </a:xfrm>
          <a:prstGeom prst="rect">
            <a:avLst/>
          </a:prstGeom>
          <a:gradFill rotWithShape="1">
            <a:gsLst>
              <a:gs pos="0">
                <a:schemeClr val="tx1"/>
              </a:gs>
              <a:gs pos="100000">
                <a:schemeClr val="tx1">
                  <a:gamma/>
                  <a:shade val="46275"/>
                  <a:invGamma/>
                </a:schemeClr>
              </a:gs>
            </a:gsLst>
            <a:lin ang="5400000" scaled="1"/>
          </a:gradFill>
          <a:ln w="9525">
            <a:noFill/>
            <a:miter lim="800000"/>
            <a:headEnd/>
            <a:tailEnd/>
          </a:ln>
          <a:effectLst/>
        </p:spPr>
        <p:txBody>
          <a:bodyPr wrap="none" anchor="ctr"/>
          <a:lstStyle/>
          <a:p>
            <a:endParaRPr lang="ar-IQ" dirty="0"/>
          </a:p>
        </p:txBody>
      </p:sp>
      <p:sp>
        <p:nvSpPr>
          <p:cNvPr id="3093" name="Freeform 21"/>
          <p:cNvSpPr>
            <a:spLocks/>
          </p:cNvSpPr>
          <p:nvPr/>
        </p:nvSpPr>
        <p:spPr bwMode="gray">
          <a:xfrm>
            <a:off x="-4763" y="1936750"/>
            <a:ext cx="9148763" cy="2744788"/>
          </a:xfrm>
          <a:custGeom>
            <a:avLst/>
            <a:gdLst/>
            <a:ahLst/>
            <a:cxnLst>
              <a:cxn ang="0">
                <a:pos x="3" y="563"/>
              </a:cxn>
              <a:cxn ang="0">
                <a:pos x="2890" y="7"/>
              </a:cxn>
              <a:cxn ang="0">
                <a:pos x="5763" y="583"/>
              </a:cxn>
              <a:cxn ang="0">
                <a:pos x="5760" y="1729"/>
              </a:cxn>
              <a:cxn ang="0">
                <a:pos x="0" y="1729"/>
              </a:cxn>
              <a:cxn ang="0">
                <a:pos x="3" y="563"/>
              </a:cxn>
            </a:cxnLst>
            <a:rect l="0" t="0" r="r" b="b"/>
            <a:pathLst>
              <a:path w="5763" h="1729">
                <a:moveTo>
                  <a:pt x="3" y="563"/>
                </a:moveTo>
                <a:cubicBezTo>
                  <a:pt x="725" y="326"/>
                  <a:pt x="1498" y="14"/>
                  <a:pt x="2890" y="7"/>
                </a:cubicBezTo>
                <a:cubicBezTo>
                  <a:pt x="4282" y="0"/>
                  <a:pt x="5342" y="355"/>
                  <a:pt x="5763" y="583"/>
                </a:cubicBezTo>
                <a:lnTo>
                  <a:pt x="5760" y="1729"/>
                </a:lnTo>
                <a:lnTo>
                  <a:pt x="0" y="1729"/>
                </a:lnTo>
                <a:lnTo>
                  <a:pt x="3" y="563"/>
                </a:lnTo>
                <a:close/>
              </a:path>
            </a:pathLst>
          </a:custGeom>
          <a:gradFill rotWithShape="1">
            <a:gsLst>
              <a:gs pos="0">
                <a:schemeClr val="tx1">
                  <a:gamma/>
                  <a:tint val="75686"/>
                  <a:invGamma/>
                </a:schemeClr>
              </a:gs>
              <a:gs pos="50000">
                <a:schemeClr val="tx1"/>
              </a:gs>
              <a:gs pos="100000">
                <a:schemeClr val="tx1">
                  <a:gamma/>
                  <a:tint val="75686"/>
                  <a:invGamma/>
                </a:schemeClr>
              </a:gs>
            </a:gsLst>
            <a:lin ang="0" scaled="1"/>
          </a:gradFill>
          <a:ln w="57150" cmpd="sng">
            <a:noFill/>
            <a:round/>
            <a:headEnd/>
            <a:tailEnd/>
          </a:ln>
          <a:effectLst/>
        </p:spPr>
        <p:txBody>
          <a:bodyPr/>
          <a:lstStyle/>
          <a:p>
            <a:endParaRPr lang="ar-IQ" dirty="0"/>
          </a:p>
        </p:txBody>
      </p:sp>
      <p:sp>
        <p:nvSpPr>
          <p:cNvPr id="3090" name="Rectangle 18"/>
          <p:cNvSpPr>
            <a:spLocks noChangeArrowheads="1"/>
          </p:cNvSpPr>
          <p:nvPr/>
        </p:nvSpPr>
        <p:spPr bwMode="white">
          <a:xfrm>
            <a:off x="0" y="4933950"/>
            <a:ext cx="9163050" cy="1941513"/>
          </a:xfrm>
          <a:prstGeom prst="rect">
            <a:avLst/>
          </a:prstGeom>
          <a:solidFill>
            <a:schemeClr val="accent1"/>
          </a:solidFill>
          <a:ln w="9525">
            <a:noFill/>
            <a:miter lim="800000"/>
            <a:headEnd/>
            <a:tailEnd/>
          </a:ln>
          <a:effectLst/>
        </p:spPr>
        <p:txBody>
          <a:bodyPr wrap="none" anchor="ctr"/>
          <a:lstStyle/>
          <a:p>
            <a:endParaRPr lang="ar-IQ" dirty="0"/>
          </a:p>
        </p:txBody>
      </p:sp>
      <p:sp>
        <p:nvSpPr>
          <p:cNvPr id="3091" name="Rectangle 19"/>
          <p:cNvSpPr>
            <a:spLocks noChangeArrowheads="1"/>
          </p:cNvSpPr>
          <p:nvPr/>
        </p:nvSpPr>
        <p:spPr bwMode="gray">
          <a:xfrm>
            <a:off x="0" y="4826000"/>
            <a:ext cx="9156700" cy="168275"/>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ar-IQ" dirty="0"/>
          </a:p>
        </p:txBody>
      </p:sp>
      <p:sp>
        <p:nvSpPr>
          <p:cNvPr id="3092" name="Freeform 20" descr="b"/>
          <p:cNvSpPr>
            <a:spLocks/>
          </p:cNvSpPr>
          <p:nvPr/>
        </p:nvSpPr>
        <p:spPr bwMode="gray">
          <a:xfrm>
            <a:off x="-11113" y="2060575"/>
            <a:ext cx="9155113" cy="2765425"/>
          </a:xfrm>
          <a:custGeom>
            <a:avLst/>
            <a:gdLst/>
            <a:ahLst/>
            <a:cxnLst>
              <a:cxn ang="0">
                <a:pos x="0" y="569"/>
              </a:cxn>
              <a:cxn ang="0">
                <a:pos x="2818" y="21"/>
              </a:cxn>
              <a:cxn ang="0">
                <a:pos x="5767" y="583"/>
              </a:cxn>
              <a:cxn ang="0">
                <a:pos x="5764" y="1644"/>
              </a:cxn>
              <a:cxn ang="0">
                <a:pos x="4" y="1644"/>
              </a:cxn>
              <a:cxn ang="0">
                <a:pos x="0" y="569"/>
              </a:cxn>
            </a:cxnLst>
            <a:rect l="0" t="0" r="r" b="b"/>
            <a:pathLst>
              <a:path w="5767" h="1644">
                <a:moveTo>
                  <a:pt x="0" y="569"/>
                </a:moveTo>
                <a:cubicBezTo>
                  <a:pt x="722" y="332"/>
                  <a:pt x="1460" y="42"/>
                  <a:pt x="2818" y="21"/>
                </a:cubicBezTo>
                <a:cubicBezTo>
                  <a:pt x="4176" y="0"/>
                  <a:pt x="5346" y="355"/>
                  <a:pt x="5767" y="583"/>
                </a:cubicBezTo>
                <a:lnTo>
                  <a:pt x="5764" y="1644"/>
                </a:lnTo>
                <a:lnTo>
                  <a:pt x="4" y="1644"/>
                </a:lnTo>
                <a:lnTo>
                  <a:pt x="0" y="569"/>
                </a:lnTo>
                <a:close/>
              </a:path>
            </a:pathLst>
          </a:custGeom>
          <a:blipFill dpi="0" rotWithShape="1">
            <a:blip r:embed="rId2" cstate="print"/>
            <a:srcRect/>
            <a:stretch>
              <a:fillRect/>
            </a:stretch>
          </a:blipFill>
          <a:ln w="57150" cmpd="sng">
            <a:noFill/>
            <a:round/>
            <a:headEnd/>
            <a:tailEnd/>
          </a:ln>
          <a:effectLst/>
        </p:spPr>
        <p:txBody>
          <a:bodyPr/>
          <a:lstStyle/>
          <a:p>
            <a:endParaRPr lang="ar-IQ" dirty="0"/>
          </a:p>
        </p:txBody>
      </p:sp>
      <p:sp>
        <p:nvSpPr>
          <p:cNvPr id="3074" name="Rectangle 2"/>
          <p:cNvSpPr>
            <a:spLocks noGrp="1" noChangeArrowheads="1"/>
          </p:cNvSpPr>
          <p:nvPr>
            <p:ph type="ctrTitle"/>
          </p:nvPr>
        </p:nvSpPr>
        <p:spPr bwMode="black">
          <a:xfrm>
            <a:off x="838200" y="990600"/>
            <a:ext cx="7467600" cy="685800"/>
          </a:xfrm>
        </p:spPr>
        <p:txBody>
          <a:bodyPr/>
          <a:lstStyle>
            <a:lvl1pPr>
              <a:defRPr sz="3200" b="1"/>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bwMode="black">
          <a:xfrm>
            <a:off x="1004888" y="5334000"/>
            <a:ext cx="7086600" cy="381000"/>
          </a:xfrm>
        </p:spPr>
        <p:txBody>
          <a:bodyPr/>
          <a:lstStyle>
            <a:lvl1pPr marL="0" indent="0" algn="ctr">
              <a:buFont typeface="Wingdings" pitchFamily="2" charset="2"/>
              <a:buNone/>
              <a:defRPr sz="1600">
                <a:solidFill>
                  <a:schemeClr val="bg1"/>
                </a:solidFill>
              </a:defRPr>
            </a:lvl1pPr>
          </a:lstStyle>
          <a:p>
            <a:r>
              <a:rPr lang="ar-SA" smtClean="0"/>
              <a:t>انقر لتحرير نمط العنوان الثانوي الرئيسي</a:t>
            </a:r>
            <a:endParaRPr lang="en-US"/>
          </a:p>
        </p:txBody>
      </p:sp>
      <p:sp>
        <p:nvSpPr>
          <p:cNvPr id="3086" name="Text Box 14"/>
          <p:cNvSpPr txBox="1">
            <a:spLocks noChangeArrowheads="1"/>
          </p:cNvSpPr>
          <p:nvPr/>
        </p:nvSpPr>
        <p:spPr bwMode="auto">
          <a:xfrm>
            <a:off x="304800" y="304800"/>
            <a:ext cx="1079500" cy="396875"/>
          </a:xfrm>
          <a:prstGeom prst="rect">
            <a:avLst/>
          </a:prstGeom>
          <a:noFill/>
          <a:ln w="9525">
            <a:noFill/>
            <a:miter lim="800000"/>
            <a:headEnd/>
            <a:tailEnd/>
          </a:ln>
          <a:effectLst/>
        </p:spPr>
        <p:txBody>
          <a:bodyPr>
            <a:spAutoFit/>
          </a:bodyPr>
          <a:lstStyle/>
          <a:p>
            <a:r>
              <a:rPr lang="en-US" sz="2000" b="1" dirty="0">
                <a:solidFill>
                  <a:srgbClr val="B2B2B2"/>
                </a:solidFill>
                <a:latin typeface="Verdana" pitchFamily="34" charset="0"/>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304800"/>
            <a:ext cx="2057400" cy="60198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304800"/>
            <a:ext cx="6019800" cy="60198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577850"/>
          </a:xfrm>
        </p:spPr>
        <p:txBody>
          <a:bodyPr/>
          <a:lstStyle/>
          <a:p>
            <a:r>
              <a:rPr lang="ar-SA" smtClean="0"/>
              <a:t>انقر لتحرير نمط العنوان الرئيسي</a:t>
            </a:r>
            <a:endParaRPr lang="ar-IQ"/>
          </a:p>
        </p:txBody>
      </p:sp>
      <p:sp>
        <p:nvSpPr>
          <p:cNvPr id="3" name="عنصر نائب للجدول 2"/>
          <p:cNvSpPr>
            <a:spLocks noGrp="1"/>
          </p:cNvSpPr>
          <p:nvPr>
            <p:ph type="tbl" idx="1"/>
          </p:nvPr>
        </p:nvSpPr>
        <p:spPr>
          <a:xfrm>
            <a:off x="457200" y="1371600"/>
            <a:ext cx="8229600" cy="4953000"/>
          </a:xfrm>
        </p:spPr>
        <p:txBody>
          <a:bodyPr/>
          <a:lstStyle/>
          <a:p>
            <a:r>
              <a:rPr lang="ar-SA" dirty="0" smtClean="0"/>
              <a:t>انقر فوق الرمز لإضافة جدول</a:t>
            </a:r>
            <a:endParaRPr lang="ar-IQ" dirty="0"/>
          </a:p>
        </p:txBody>
      </p:sp>
      <p:sp>
        <p:nvSpPr>
          <p:cNvPr id="4" name="عنصر نائب للتاريخ 3"/>
          <p:cNvSpPr>
            <a:spLocks noGrp="1"/>
          </p:cNvSpPr>
          <p:nvPr>
            <p:ph type="dt" sz="half" idx="10"/>
          </p:nvPr>
        </p:nvSpPr>
        <p:spPr>
          <a:xfrm>
            <a:off x="457200" y="6537325"/>
            <a:ext cx="2133600" cy="320675"/>
          </a:xfrm>
        </p:spPr>
        <p:txBody>
          <a:bodyPr/>
          <a:lstStyle>
            <a:lvl1pPr>
              <a:defRPr/>
            </a:lvl1pPr>
          </a:lstStyle>
          <a:p>
            <a:endParaRPr lang="en-US" dirty="0"/>
          </a:p>
        </p:txBody>
      </p:sp>
      <p:sp>
        <p:nvSpPr>
          <p:cNvPr id="5" name="عنصر نائب للتذييل 4"/>
          <p:cNvSpPr>
            <a:spLocks noGrp="1"/>
          </p:cNvSpPr>
          <p:nvPr>
            <p:ph type="ftr" sz="quarter" idx="11"/>
          </p:nvPr>
        </p:nvSpPr>
        <p:spPr>
          <a:xfrm>
            <a:off x="6134100" y="-14288"/>
            <a:ext cx="2895600" cy="228601"/>
          </a:xfrm>
        </p:spPr>
        <p:txBody>
          <a:bodyPr/>
          <a:lstStyle>
            <a:lvl1pPr>
              <a:defRPr/>
            </a:lvl1pPr>
          </a:lstStyle>
          <a:p>
            <a:r>
              <a:rPr lang="en-US" dirty="0"/>
              <a:t>www.themegallery.com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الرمز لإضافة صورة</a:t>
            </a:r>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r>
              <a:rPr lang="en-US" dirty="0"/>
              <a:t>www.themegallery.com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2" name="Picture 18"/>
          <p:cNvPicPr>
            <a:picLocks noChangeAspect="1" noChangeArrowheads="1"/>
          </p:cNvPicPr>
          <p:nvPr/>
        </p:nvPicPr>
        <p:blipFill>
          <a:blip r:embed="rId14" cstate="print"/>
          <a:srcRect/>
          <a:stretch>
            <a:fillRect/>
          </a:stretch>
        </p:blipFill>
        <p:spPr bwMode="auto">
          <a:xfrm>
            <a:off x="0" y="238125"/>
            <a:ext cx="9144000" cy="1174750"/>
          </a:xfrm>
          <a:prstGeom prst="rect">
            <a:avLst/>
          </a:prstGeom>
          <a:noFill/>
        </p:spPr>
      </p:pic>
      <p:sp>
        <p:nvSpPr>
          <p:cNvPr id="1041" name="Rectangle 17"/>
          <p:cNvSpPr>
            <a:spLocks noChangeArrowheads="1"/>
          </p:cNvSpPr>
          <p:nvPr/>
        </p:nvSpPr>
        <p:spPr bwMode="white">
          <a:xfrm>
            <a:off x="0" y="0"/>
            <a:ext cx="9144000" cy="241300"/>
          </a:xfrm>
          <a:prstGeom prst="rect">
            <a:avLst/>
          </a:prstGeom>
          <a:solidFill>
            <a:schemeClr val="tx1"/>
          </a:solidFill>
          <a:ln w="9525">
            <a:noFill/>
            <a:miter lim="800000"/>
            <a:headEnd/>
            <a:tailEnd/>
          </a:ln>
          <a:effectLst/>
        </p:spPr>
        <p:txBody>
          <a:bodyPr wrap="none" anchor="ctr"/>
          <a:lstStyle/>
          <a:p>
            <a:endParaRPr lang="ar-IQ" dirty="0"/>
          </a:p>
        </p:txBody>
      </p:sp>
      <p:sp>
        <p:nvSpPr>
          <p:cNvPr id="1040" name="Rectangle 16"/>
          <p:cNvSpPr>
            <a:spLocks noChangeArrowheads="1"/>
          </p:cNvSpPr>
          <p:nvPr/>
        </p:nvSpPr>
        <p:spPr bwMode="ltGray">
          <a:xfrm>
            <a:off x="0" y="6524625"/>
            <a:ext cx="9144000" cy="333375"/>
          </a:xfrm>
          <a:prstGeom prst="rect">
            <a:avLst/>
          </a:prstGeom>
          <a:solidFill>
            <a:schemeClr val="accent1"/>
          </a:solidFill>
          <a:ln w="9525">
            <a:noFill/>
            <a:miter lim="800000"/>
            <a:headEnd/>
            <a:tailEnd/>
          </a:ln>
          <a:effectLst/>
        </p:spPr>
        <p:txBody>
          <a:bodyPr wrap="none" anchor="ctr"/>
          <a:lstStyle/>
          <a:p>
            <a:endParaRPr lang="ar-IQ" dirty="0"/>
          </a:p>
        </p:txBody>
      </p:sp>
      <p:sp>
        <p:nvSpPr>
          <p:cNvPr id="1028" name="Rectangle 4"/>
          <p:cNvSpPr>
            <a:spLocks noGrp="1" noChangeArrowheads="1"/>
          </p:cNvSpPr>
          <p:nvPr>
            <p:ph type="dt" sz="half" idx="2"/>
          </p:nvPr>
        </p:nvSpPr>
        <p:spPr bwMode="auto">
          <a:xfrm>
            <a:off x="4572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6134100" y="-14288"/>
            <a:ext cx="2895600" cy="2286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mn-lt"/>
              </a:defRPr>
            </a:lvl1pPr>
          </a:lstStyle>
          <a:p>
            <a:r>
              <a:rPr lang="en-US" dirty="0"/>
              <a:t>www.themegallery.com</a:t>
            </a:r>
          </a:p>
        </p:txBody>
      </p:sp>
      <p:sp>
        <p:nvSpPr>
          <p:cNvPr id="1026" name="Rectangle 2"/>
          <p:cNvSpPr>
            <a:spLocks noGrp="1" noChangeArrowheads="1"/>
          </p:cNvSpPr>
          <p:nvPr>
            <p:ph type="title"/>
          </p:nvPr>
        </p:nvSpPr>
        <p:spPr bwMode="white">
          <a:xfrm>
            <a:off x="457200" y="304800"/>
            <a:ext cx="8229600" cy="577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1043" name="Freeform 19"/>
          <p:cNvSpPr>
            <a:spLocks/>
          </p:cNvSpPr>
          <p:nvPr/>
        </p:nvSpPr>
        <p:spPr bwMode="white">
          <a:xfrm>
            <a:off x="3175" y="963613"/>
            <a:ext cx="9140825" cy="461962"/>
          </a:xfrm>
          <a:custGeom>
            <a:avLst/>
            <a:gdLst/>
            <a:ahLst/>
            <a:cxnLst>
              <a:cxn ang="0">
                <a:pos x="0" y="290"/>
              </a:cxn>
              <a:cxn ang="0">
                <a:pos x="1" y="193"/>
              </a:cxn>
              <a:cxn ang="0">
                <a:pos x="1833" y="25"/>
              </a:cxn>
              <a:cxn ang="0">
                <a:pos x="3966" y="41"/>
              </a:cxn>
              <a:cxn ang="0">
                <a:pos x="5760" y="184"/>
              </a:cxn>
              <a:cxn ang="0">
                <a:pos x="5764" y="291"/>
              </a:cxn>
              <a:cxn ang="0">
                <a:pos x="0" y="290"/>
              </a:cxn>
            </a:cxnLst>
            <a:rect l="0" t="0" r="r" b="b"/>
            <a:pathLst>
              <a:path w="5764" h="291">
                <a:moveTo>
                  <a:pt x="0" y="290"/>
                </a:moveTo>
                <a:lnTo>
                  <a:pt x="1" y="193"/>
                </a:lnTo>
                <a:cubicBezTo>
                  <a:pt x="305" y="150"/>
                  <a:pt x="1172" y="50"/>
                  <a:pt x="1833" y="25"/>
                </a:cubicBezTo>
                <a:cubicBezTo>
                  <a:pt x="2494" y="0"/>
                  <a:pt x="3312" y="15"/>
                  <a:pt x="3966" y="41"/>
                </a:cubicBezTo>
                <a:cubicBezTo>
                  <a:pt x="4620" y="68"/>
                  <a:pt x="5460" y="142"/>
                  <a:pt x="5760" y="184"/>
                </a:cubicBezTo>
                <a:lnTo>
                  <a:pt x="5764" y="291"/>
                </a:lnTo>
                <a:lnTo>
                  <a:pt x="0" y="290"/>
                </a:lnTo>
                <a:close/>
              </a:path>
            </a:pathLst>
          </a:custGeom>
          <a:solidFill>
            <a:schemeClr val="bg1"/>
          </a:solidFill>
          <a:ln w="9525">
            <a:noFill/>
            <a:round/>
            <a:headEnd/>
            <a:tailEnd/>
          </a:ln>
          <a:effectLst/>
        </p:spPr>
        <p:txBody>
          <a:bodyPr/>
          <a:lstStyle/>
          <a:p>
            <a:endParaRPr lang="ar-IQ" dirty="0"/>
          </a:p>
        </p:txBody>
      </p:sp>
      <p:sp>
        <p:nvSpPr>
          <p:cNvPr id="1027" name="Rectangle 3"/>
          <p:cNvSpPr>
            <a:spLocks noGrp="1" noChangeArrowheads="1"/>
          </p:cNvSpPr>
          <p:nvPr>
            <p:ph type="body" idx="1"/>
          </p:nvPr>
        </p:nvSpPr>
        <p:spPr bwMode="auto">
          <a:xfrm>
            <a:off x="457200" y="13716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44" name="Text Box 20"/>
          <p:cNvSpPr txBox="1">
            <a:spLocks noChangeArrowheads="1"/>
          </p:cNvSpPr>
          <p:nvPr/>
        </p:nvSpPr>
        <p:spPr bwMode="auto">
          <a:xfrm>
            <a:off x="7239000" y="6540500"/>
            <a:ext cx="1573213" cy="274638"/>
          </a:xfrm>
          <a:prstGeom prst="rect">
            <a:avLst/>
          </a:prstGeom>
          <a:noFill/>
          <a:ln w="9525">
            <a:noFill/>
            <a:miter lim="800000"/>
            <a:headEnd/>
            <a:tailEnd/>
          </a:ln>
          <a:effectLst/>
        </p:spPr>
        <p:txBody>
          <a:bodyPr wrap="none">
            <a:spAutoFit/>
          </a:bodyPr>
          <a:lstStyle/>
          <a:p>
            <a:r>
              <a:rPr lang="en-US" sz="1200" b="1" dirty="0">
                <a:solidFill>
                  <a:schemeClr val="bg1"/>
                </a:solidFill>
                <a:latin typeface="Verdana" pitchFamily="34" charset="0"/>
              </a:rPr>
              <a:t>COMPANY 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1" eaLnBrk="1" fontAlgn="base" hangingPunct="1">
        <a:spcBef>
          <a:spcPct val="0"/>
        </a:spcBef>
        <a:spcAft>
          <a:spcPct val="0"/>
        </a:spcAft>
        <a:defRPr sz="2800">
          <a:solidFill>
            <a:schemeClr val="bg1"/>
          </a:solidFill>
          <a:latin typeface="+mj-lt"/>
          <a:ea typeface="+mj-ea"/>
          <a:cs typeface="+mj-cs"/>
        </a:defRPr>
      </a:lvl1pPr>
      <a:lvl2pPr algn="ctr" rtl="1" eaLnBrk="1" fontAlgn="base" hangingPunct="1">
        <a:spcBef>
          <a:spcPct val="0"/>
        </a:spcBef>
        <a:spcAft>
          <a:spcPct val="0"/>
        </a:spcAft>
        <a:defRPr sz="2800">
          <a:solidFill>
            <a:schemeClr val="bg1"/>
          </a:solidFill>
          <a:latin typeface="Verdana" pitchFamily="34" charset="0"/>
        </a:defRPr>
      </a:lvl2pPr>
      <a:lvl3pPr algn="ctr" rtl="1" eaLnBrk="1" fontAlgn="base" hangingPunct="1">
        <a:spcBef>
          <a:spcPct val="0"/>
        </a:spcBef>
        <a:spcAft>
          <a:spcPct val="0"/>
        </a:spcAft>
        <a:defRPr sz="2800">
          <a:solidFill>
            <a:schemeClr val="bg1"/>
          </a:solidFill>
          <a:latin typeface="Verdana" pitchFamily="34" charset="0"/>
        </a:defRPr>
      </a:lvl3pPr>
      <a:lvl4pPr algn="ctr" rtl="1" eaLnBrk="1" fontAlgn="base" hangingPunct="1">
        <a:spcBef>
          <a:spcPct val="0"/>
        </a:spcBef>
        <a:spcAft>
          <a:spcPct val="0"/>
        </a:spcAft>
        <a:defRPr sz="2800">
          <a:solidFill>
            <a:schemeClr val="bg1"/>
          </a:solidFill>
          <a:latin typeface="Verdana" pitchFamily="34" charset="0"/>
        </a:defRPr>
      </a:lvl4pPr>
      <a:lvl5pPr algn="ctr" rtl="1" eaLnBrk="1" fontAlgn="base" hangingPunct="1">
        <a:spcBef>
          <a:spcPct val="0"/>
        </a:spcBef>
        <a:spcAft>
          <a:spcPct val="0"/>
        </a:spcAft>
        <a:defRPr sz="2800">
          <a:solidFill>
            <a:schemeClr val="bg1"/>
          </a:solidFill>
          <a:latin typeface="Verdana" pitchFamily="34" charset="0"/>
        </a:defRPr>
      </a:lvl5pPr>
      <a:lvl6pPr marL="457200" algn="ctr" rtl="1" eaLnBrk="1" fontAlgn="base" hangingPunct="1">
        <a:spcBef>
          <a:spcPct val="0"/>
        </a:spcBef>
        <a:spcAft>
          <a:spcPct val="0"/>
        </a:spcAft>
        <a:defRPr sz="2800">
          <a:solidFill>
            <a:schemeClr val="bg1"/>
          </a:solidFill>
          <a:latin typeface="Verdana" pitchFamily="34" charset="0"/>
        </a:defRPr>
      </a:lvl6pPr>
      <a:lvl7pPr marL="914400" algn="ctr" rtl="1" eaLnBrk="1" fontAlgn="base" hangingPunct="1">
        <a:spcBef>
          <a:spcPct val="0"/>
        </a:spcBef>
        <a:spcAft>
          <a:spcPct val="0"/>
        </a:spcAft>
        <a:defRPr sz="2800">
          <a:solidFill>
            <a:schemeClr val="bg1"/>
          </a:solidFill>
          <a:latin typeface="Verdana" pitchFamily="34" charset="0"/>
        </a:defRPr>
      </a:lvl7pPr>
      <a:lvl8pPr marL="1371600" algn="ctr" rtl="1" eaLnBrk="1" fontAlgn="base" hangingPunct="1">
        <a:spcBef>
          <a:spcPct val="0"/>
        </a:spcBef>
        <a:spcAft>
          <a:spcPct val="0"/>
        </a:spcAft>
        <a:defRPr sz="2800">
          <a:solidFill>
            <a:schemeClr val="bg1"/>
          </a:solidFill>
          <a:latin typeface="Verdana" pitchFamily="34" charset="0"/>
        </a:defRPr>
      </a:lvl8pPr>
      <a:lvl9pPr marL="1828800" algn="ctr" rtl="1" eaLnBrk="1" fontAlgn="base" hangingPunct="1">
        <a:spcBef>
          <a:spcPct val="0"/>
        </a:spcBef>
        <a:spcAft>
          <a:spcPct val="0"/>
        </a:spcAft>
        <a:defRPr sz="2800">
          <a:solidFill>
            <a:schemeClr val="bg1"/>
          </a:solidFill>
          <a:latin typeface="Verdana" pitchFamily="34" charset="0"/>
        </a:defRPr>
      </a:lvl9pPr>
    </p:titleStyle>
    <p:bodyStyle>
      <a:lvl1pPr marL="342900" indent="-342900" algn="r" rtl="1" eaLnBrk="1" fontAlgn="base" hangingPunct="1">
        <a:spcBef>
          <a:spcPct val="20000"/>
        </a:spcBef>
        <a:spcAft>
          <a:spcPct val="0"/>
        </a:spcAft>
        <a:buClr>
          <a:schemeClr val="hlink"/>
        </a:buClr>
        <a:buFont typeface="Wingdings" pitchFamily="2" charset="2"/>
        <a:buChar char="v"/>
        <a:defRPr sz="2800" b="1">
          <a:solidFill>
            <a:srgbClr val="9999FF"/>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r" rtl="1"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r" rtl="1" eaLnBrk="1" fontAlgn="base" hangingPunct="1">
        <a:spcBef>
          <a:spcPct val="20000"/>
        </a:spcBef>
        <a:spcAft>
          <a:spcPct val="0"/>
        </a:spcAft>
        <a:buChar char="–"/>
        <a:defRPr sz="2000">
          <a:solidFill>
            <a:schemeClr val="tx1"/>
          </a:solidFill>
          <a:latin typeface="Arial" charset="0"/>
        </a:defRPr>
      </a:lvl4pPr>
      <a:lvl5pPr marL="2057400" indent="-228600" algn="r" rtl="1" eaLnBrk="1" fontAlgn="base" hangingPunct="1">
        <a:spcBef>
          <a:spcPct val="20000"/>
        </a:spcBef>
        <a:spcAft>
          <a:spcPct val="0"/>
        </a:spcAft>
        <a:buChar char="»"/>
        <a:defRPr sz="2000">
          <a:solidFill>
            <a:schemeClr val="tx1"/>
          </a:solidFill>
          <a:latin typeface="Arial" charset="0"/>
        </a:defRPr>
      </a:lvl5pPr>
      <a:lvl6pPr marL="2514600" indent="-228600" algn="r" rtl="1" eaLnBrk="1" fontAlgn="base" hangingPunct="1">
        <a:spcBef>
          <a:spcPct val="20000"/>
        </a:spcBef>
        <a:spcAft>
          <a:spcPct val="0"/>
        </a:spcAft>
        <a:buChar char="»"/>
        <a:defRPr sz="2000">
          <a:solidFill>
            <a:schemeClr val="tx1"/>
          </a:solidFill>
          <a:latin typeface="Arial" charset="0"/>
        </a:defRPr>
      </a:lvl6pPr>
      <a:lvl7pPr marL="2971800" indent="-228600" algn="r" rtl="1" eaLnBrk="1" fontAlgn="base" hangingPunct="1">
        <a:spcBef>
          <a:spcPct val="20000"/>
        </a:spcBef>
        <a:spcAft>
          <a:spcPct val="0"/>
        </a:spcAft>
        <a:buChar char="»"/>
        <a:defRPr sz="2000">
          <a:solidFill>
            <a:schemeClr val="tx1"/>
          </a:solidFill>
          <a:latin typeface="Arial" charset="0"/>
        </a:defRPr>
      </a:lvl7pPr>
      <a:lvl8pPr marL="3429000" indent="-228600" algn="r" rtl="1" eaLnBrk="1" fontAlgn="base" hangingPunct="1">
        <a:spcBef>
          <a:spcPct val="20000"/>
        </a:spcBef>
        <a:spcAft>
          <a:spcPct val="0"/>
        </a:spcAft>
        <a:buChar char="»"/>
        <a:defRPr sz="2000">
          <a:solidFill>
            <a:schemeClr val="tx1"/>
          </a:solidFill>
          <a:latin typeface="Arial" charset="0"/>
        </a:defRPr>
      </a:lvl8pPr>
      <a:lvl9pPr marL="3886200" indent="-228600" algn="r" rtl="1" eaLnBrk="1" fontAlgn="base" hangingPunct="1">
        <a:spcBef>
          <a:spcPct val="20000"/>
        </a:spcBef>
        <a:spcAft>
          <a:spcPct val="0"/>
        </a:spcAft>
        <a:buChar char="»"/>
        <a:defRPr sz="2000">
          <a:solidFill>
            <a:schemeClr val="tx1"/>
          </a:solidFill>
          <a:latin typeface="Arial" charset="0"/>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ar-IQ" dirty="0" smtClean="0"/>
              <a:t>ألإحصاء/ المحاضرة ألأولى  </a:t>
            </a:r>
            <a:endParaRPr lang="en-US" dirty="0"/>
          </a:p>
        </p:txBody>
      </p:sp>
      <p:sp>
        <p:nvSpPr>
          <p:cNvPr id="2051" name="Rectangle 3"/>
          <p:cNvSpPr>
            <a:spLocks noGrp="1" noChangeArrowheads="1"/>
          </p:cNvSpPr>
          <p:nvPr>
            <p:ph type="subTitle" idx="1"/>
          </p:nvPr>
        </p:nvSpPr>
        <p:spPr/>
        <p:txBody>
          <a:bodyPr/>
          <a:lstStyle/>
          <a:p>
            <a:r>
              <a:rPr lang="ar-IQ" dirty="0" smtClean="0"/>
              <a:t>مدرس </a:t>
            </a:r>
            <a:r>
              <a:rPr lang="ar-IQ" dirty="0" smtClean="0"/>
              <a:t>المادة </a:t>
            </a:r>
            <a:r>
              <a:rPr lang="ar-IQ" dirty="0" smtClean="0"/>
              <a:t>/ حلمي حمزة عباس </a:t>
            </a:r>
            <a:endParaRPr lang="en-US" dirty="0"/>
          </a:p>
        </p:txBody>
      </p:sp>
      <p:sp>
        <p:nvSpPr>
          <p:cNvPr id="2052" name="Freeform 4"/>
          <p:cNvSpPr>
            <a:spLocks noEditPoints="1"/>
          </p:cNvSpPr>
          <p:nvPr/>
        </p:nvSpPr>
        <p:spPr bwMode="ltGray">
          <a:xfrm rot="621035" flipH="1" flipV="1">
            <a:off x="7235825" y="1196975"/>
            <a:ext cx="1017588" cy="1223963"/>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hlink"/>
              </a:gs>
              <a:gs pos="100000">
                <a:schemeClr val="accent1"/>
              </a:gs>
            </a:gsLst>
            <a:lin ang="5400000" scaled="1"/>
          </a:gradFill>
          <a:ln w="0">
            <a:noFill/>
            <a:prstDash val="solid"/>
            <a:round/>
            <a:headEnd/>
            <a:tailEnd/>
          </a:ln>
          <a:effectLst/>
        </p:spPr>
        <p:txBody>
          <a:bodyPr/>
          <a:lstStyle/>
          <a:p>
            <a:endParaRPr lang="ar-IQ" dirty="0"/>
          </a:p>
        </p:txBody>
      </p:sp>
      <p:pic>
        <p:nvPicPr>
          <p:cNvPr id="5" name="صورة 4" descr="download.jpg"/>
          <p:cNvPicPr>
            <a:picLocks noChangeAspect="1"/>
          </p:cNvPicPr>
          <p:nvPr/>
        </p:nvPicPr>
        <p:blipFill>
          <a:blip r:embed="rId2" cstate="print"/>
          <a:stretch>
            <a:fillRect/>
          </a:stretch>
        </p:blipFill>
        <p:spPr>
          <a:xfrm>
            <a:off x="179512" y="260648"/>
            <a:ext cx="1905000" cy="1905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SA" b="1" u="sng" dirty="0">
                <a:solidFill>
                  <a:schemeClr val="bg1"/>
                </a:solidFill>
                <a:latin typeface="+mj-lt"/>
                <a:ea typeface="+mj-ea"/>
                <a:cs typeface="+mj-cs"/>
              </a:rPr>
              <a:t>البيانات في مجال التربية البدنية وعلوم </a:t>
            </a:r>
            <a:r>
              <a:rPr lang="ar-SA" b="1" u="sng" dirty="0">
                <a:solidFill>
                  <a:schemeClr val="bg1"/>
                </a:solidFill>
                <a:latin typeface="+mj-lt"/>
                <a:ea typeface="+mj-ea"/>
                <a:cs typeface="+mj-cs"/>
              </a:rPr>
              <a:t>الرياضة:-</a:t>
            </a:r>
            <a:r>
              <a:rPr lang="en-US" dirty="0">
                <a:solidFill>
                  <a:schemeClr val="bg1"/>
                </a:solidFill>
                <a:latin typeface="+mj-lt"/>
                <a:ea typeface="+mj-ea"/>
                <a:cs typeface="+mj-cs"/>
              </a:rPr>
              <a:t/>
            </a:r>
            <a:br>
              <a:rPr lang="en-US" dirty="0">
                <a:solidFill>
                  <a:schemeClr val="bg1"/>
                </a:solidFill>
                <a:latin typeface="+mj-lt"/>
                <a:ea typeface="+mj-ea"/>
                <a:cs typeface="+mj-cs"/>
              </a:rPr>
            </a:br>
            <a:endParaRPr lang="ar-IQ" dirty="0"/>
          </a:p>
        </p:txBody>
      </p:sp>
      <p:sp>
        <p:nvSpPr>
          <p:cNvPr id="3" name="عنصر نائب للمحتوى 2"/>
          <p:cNvSpPr>
            <a:spLocks noGrp="1"/>
          </p:cNvSpPr>
          <p:nvPr>
            <p:ph idx="1"/>
          </p:nvPr>
        </p:nvSpPr>
        <p:spPr/>
        <p:txBody>
          <a:bodyPr/>
          <a:lstStyle/>
          <a:p>
            <a:r>
              <a:rPr lang="ar-SA" sz="2400" u="sng" dirty="0">
                <a:solidFill>
                  <a:srgbClr val="FF0000"/>
                </a:solidFill>
              </a:rPr>
              <a:t>هناك نوعان من البيانات في التربية الرياضية </a:t>
            </a:r>
            <a:r>
              <a:rPr lang="ar-SA" sz="2400" u="sng" dirty="0">
                <a:solidFill>
                  <a:srgbClr val="FF0000"/>
                </a:solidFill>
              </a:rPr>
              <a:t>هي:-</a:t>
            </a:r>
            <a:endParaRPr lang="en-US" sz="2400" u="sng" dirty="0">
              <a:solidFill>
                <a:srgbClr val="FF0000"/>
              </a:solidFill>
            </a:endParaRPr>
          </a:p>
          <a:p>
            <a:r>
              <a:rPr lang="ar-SA" sz="2400" u="sng" dirty="0">
                <a:solidFill>
                  <a:srgbClr val="FF0000"/>
                </a:solidFill>
              </a:rPr>
              <a:t>أولا:- بيانات وصفية:-</a:t>
            </a:r>
            <a:r>
              <a:rPr lang="ar-SA" sz="2400" dirty="0">
                <a:solidFill>
                  <a:srgbClr val="FF0000"/>
                </a:solidFill>
              </a:rPr>
              <a:t> </a:t>
            </a:r>
            <a:r>
              <a:rPr lang="ar-SA" sz="2400" dirty="0">
                <a:solidFill>
                  <a:schemeClr val="tx1"/>
                </a:solidFill>
              </a:rPr>
              <a:t>وهي عبارات وليست قيم رقمية تهتم بوصف الأشياء مثل طويل، قصير، جيد، رديء، نعم، كلا، وغيرها.</a:t>
            </a:r>
            <a:endParaRPr lang="en-US" sz="2400" dirty="0">
              <a:solidFill>
                <a:schemeClr val="tx1"/>
              </a:solidFill>
            </a:endParaRPr>
          </a:p>
          <a:p>
            <a:r>
              <a:rPr lang="ar-SA" sz="2400" u="sng" dirty="0">
                <a:solidFill>
                  <a:srgbClr val="FF0000"/>
                </a:solidFill>
              </a:rPr>
              <a:t>ثانيا:- بيانات </a:t>
            </a:r>
            <a:r>
              <a:rPr lang="ar-SA" sz="2400" u="sng" dirty="0">
                <a:solidFill>
                  <a:srgbClr val="FF0000"/>
                </a:solidFill>
              </a:rPr>
              <a:t>رقمية </a:t>
            </a:r>
            <a:r>
              <a:rPr lang="ar-SA" sz="2400" u="sng" dirty="0">
                <a:solidFill>
                  <a:srgbClr val="FF0000"/>
                </a:solidFill>
              </a:rPr>
              <a:t>:-</a:t>
            </a:r>
            <a:r>
              <a:rPr lang="ar-SA" sz="2400" dirty="0">
                <a:solidFill>
                  <a:srgbClr val="FF0000"/>
                </a:solidFill>
              </a:rPr>
              <a:t>  </a:t>
            </a:r>
            <a:r>
              <a:rPr lang="ar-SA" sz="2400" dirty="0">
                <a:solidFill>
                  <a:schemeClr val="tx1"/>
                </a:solidFill>
              </a:rPr>
              <a:t>وهي قيم رقمية تعبر عن الشيء المراد قياسه مثل طول </a:t>
            </a:r>
            <a:r>
              <a:rPr lang="ar-SA" sz="2400" dirty="0">
                <a:solidFill>
                  <a:schemeClr val="tx1"/>
                </a:solidFill>
              </a:rPr>
              <a:t>اللاعب </a:t>
            </a:r>
            <a:r>
              <a:rPr lang="ar-SA" sz="2400" dirty="0">
                <a:solidFill>
                  <a:schemeClr val="tx1"/>
                </a:solidFill>
              </a:rPr>
              <a:t>(180 سم) ولاعب </a:t>
            </a:r>
            <a:r>
              <a:rPr lang="ar-SA" sz="2400" dirty="0">
                <a:solidFill>
                  <a:schemeClr val="tx1"/>
                </a:solidFill>
              </a:rPr>
              <a:t>يركض </a:t>
            </a:r>
            <a:r>
              <a:rPr lang="ar-SA" sz="2400" dirty="0">
                <a:solidFill>
                  <a:schemeClr val="tx1"/>
                </a:solidFill>
              </a:rPr>
              <a:t>(100 متر) بزمن قدره(11،96 </a:t>
            </a:r>
            <a:r>
              <a:rPr lang="ar-SA" sz="2400" dirty="0">
                <a:solidFill>
                  <a:schemeClr val="tx1"/>
                </a:solidFill>
              </a:rPr>
              <a:t>ثا)</a:t>
            </a:r>
            <a:r>
              <a:rPr lang="ar-SA" sz="2400" dirty="0">
                <a:solidFill>
                  <a:schemeClr val="tx1"/>
                </a:solidFill>
              </a:rPr>
              <a:t> </a:t>
            </a:r>
            <a:endParaRPr lang="en-US" sz="2400" dirty="0">
              <a:solidFill>
                <a:schemeClr val="tx1"/>
              </a:solidFill>
            </a:endParaRPr>
          </a:p>
          <a:p>
            <a:r>
              <a:rPr lang="ar-SA" sz="2400" u="sng" dirty="0">
                <a:solidFill>
                  <a:srgbClr val="FF0000"/>
                </a:solidFill>
              </a:rPr>
              <a:t>والبيانات الرقمية تنقسم </a:t>
            </a:r>
            <a:r>
              <a:rPr lang="ar-SA" sz="2400" u="sng" dirty="0">
                <a:solidFill>
                  <a:srgbClr val="FF0000"/>
                </a:solidFill>
              </a:rPr>
              <a:t>إلى :-</a:t>
            </a:r>
            <a:endParaRPr lang="en-US" sz="2400" dirty="0">
              <a:solidFill>
                <a:srgbClr val="FF0000"/>
              </a:solidFill>
            </a:endParaRPr>
          </a:p>
          <a:p>
            <a:r>
              <a:rPr lang="ar-SA" sz="2400" u="sng" dirty="0">
                <a:solidFill>
                  <a:schemeClr val="accent1"/>
                </a:solidFill>
              </a:rPr>
              <a:t>أ‌-       قيم </a:t>
            </a:r>
            <a:r>
              <a:rPr lang="ar-SA" sz="2400" u="sng" dirty="0">
                <a:solidFill>
                  <a:schemeClr val="accent1"/>
                </a:solidFill>
              </a:rPr>
              <a:t>متصلة </a:t>
            </a:r>
            <a:r>
              <a:rPr lang="ar-SA" sz="2400" u="sng" dirty="0">
                <a:solidFill>
                  <a:schemeClr val="accent1"/>
                </a:solidFill>
              </a:rPr>
              <a:t>(مستمرة</a:t>
            </a:r>
            <a:r>
              <a:rPr lang="ar-SA" sz="2400" u="sng" dirty="0">
                <a:solidFill>
                  <a:schemeClr val="accent1"/>
                </a:solidFill>
              </a:rPr>
              <a:t>) </a:t>
            </a:r>
            <a:r>
              <a:rPr lang="ar-SA" sz="2400" u="sng" dirty="0">
                <a:solidFill>
                  <a:schemeClr val="accent1"/>
                </a:solidFill>
              </a:rPr>
              <a:t>:-</a:t>
            </a:r>
            <a:r>
              <a:rPr lang="ar-SA" sz="2400" dirty="0">
                <a:solidFill>
                  <a:schemeClr val="accent1"/>
                </a:solidFill>
              </a:rPr>
              <a:t> </a:t>
            </a:r>
            <a:r>
              <a:rPr lang="ar-SA" sz="2400" dirty="0">
                <a:solidFill>
                  <a:schemeClr val="tx1"/>
                </a:solidFill>
              </a:rPr>
              <a:t>وهي القيم التي تحتوي على الأجزاء مثل رياضي طوله(1،</a:t>
            </a:r>
            <a:r>
              <a:rPr lang="ar-SA" sz="2400" dirty="0">
                <a:solidFill>
                  <a:schemeClr val="tx1"/>
                </a:solidFill>
              </a:rPr>
              <a:t>80م</a:t>
            </a:r>
            <a:r>
              <a:rPr lang="ar-SA" sz="2400" dirty="0">
                <a:solidFill>
                  <a:schemeClr val="tx1"/>
                </a:solidFill>
              </a:rPr>
              <a:t>) أو الانجاز في القفز </a:t>
            </a:r>
            <a:r>
              <a:rPr lang="ar-SA" sz="2400" dirty="0">
                <a:solidFill>
                  <a:schemeClr val="tx1"/>
                </a:solidFill>
              </a:rPr>
              <a:t>العالي </a:t>
            </a:r>
            <a:r>
              <a:rPr lang="ar-SA" sz="2400" dirty="0">
                <a:solidFill>
                  <a:schemeClr val="tx1"/>
                </a:solidFill>
              </a:rPr>
              <a:t>(2،</a:t>
            </a:r>
            <a:r>
              <a:rPr lang="ar-SA" sz="2400" dirty="0">
                <a:solidFill>
                  <a:schemeClr val="tx1"/>
                </a:solidFill>
              </a:rPr>
              <a:t>30م) .</a:t>
            </a:r>
            <a:endParaRPr lang="en-US" sz="2400" dirty="0">
              <a:solidFill>
                <a:schemeClr val="tx1"/>
              </a:solidFill>
            </a:endParaRPr>
          </a:p>
          <a:p>
            <a:r>
              <a:rPr lang="ar-SA" sz="2400" u="sng" dirty="0">
                <a:solidFill>
                  <a:schemeClr val="accent1"/>
                </a:solidFill>
              </a:rPr>
              <a:t>ب‌-    قيم </a:t>
            </a:r>
            <a:r>
              <a:rPr lang="ar-SA" sz="2400" u="sng" dirty="0">
                <a:solidFill>
                  <a:schemeClr val="accent1"/>
                </a:solidFill>
              </a:rPr>
              <a:t>متقطعة </a:t>
            </a:r>
            <a:r>
              <a:rPr lang="ar-SA" sz="2400" u="sng" dirty="0">
                <a:solidFill>
                  <a:schemeClr val="accent1"/>
                </a:solidFill>
              </a:rPr>
              <a:t>(غير مستمرة):-</a:t>
            </a:r>
            <a:r>
              <a:rPr lang="ar-SA" sz="2400" dirty="0"/>
              <a:t> </a:t>
            </a:r>
            <a:r>
              <a:rPr lang="ar-SA" sz="2400" dirty="0">
                <a:solidFill>
                  <a:schemeClr val="tx1"/>
                </a:solidFill>
              </a:rPr>
              <a:t>وهي القيم التي لا تحتوي على الأجزاء مهما تغير شكل كتابتها مثل عدد لاعبي المنتخب الوطني في كرة </a:t>
            </a:r>
            <a:r>
              <a:rPr lang="ar-SA" sz="2400" dirty="0">
                <a:solidFill>
                  <a:schemeClr val="tx1"/>
                </a:solidFill>
              </a:rPr>
              <a:t>القدم </a:t>
            </a:r>
            <a:r>
              <a:rPr lang="ar-SA" sz="2400" dirty="0">
                <a:solidFill>
                  <a:schemeClr val="tx1"/>
                </a:solidFill>
              </a:rPr>
              <a:t>(</a:t>
            </a:r>
            <a:r>
              <a:rPr lang="ar-SA" sz="2400" dirty="0">
                <a:solidFill>
                  <a:schemeClr val="tx1"/>
                </a:solidFill>
              </a:rPr>
              <a:t>22لاعب</a:t>
            </a:r>
            <a:r>
              <a:rPr lang="ar-SA" sz="2400" dirty="0">
                <a:solidFill>
                  <a:schemeClr val="tx1"/>
                </a:solidFill>
              </a:rPr>
              <a:t>) أو عدد مرات ثني ومد </a:t>
            </a:r>
            <a:r>
              <a:rPr lang="ar-SA" sz="2400" dirty="0">
                <a:solidFill>
                  <a:schemeClr val="tx1"/>
                </a:solidFill>
              </a:rPr>
              <a:t>الذراعين </a:t>
            </a:r>
            <a:r>
              <a:rPr lang="ar-SA" sz="2400" dirty="0">
                <a:solidFill>
                  <a:schemeClr val="tx1"/>
                </a:solidFill>
              </a:rPr>
              <a:t>(</a:t>
            </a:r>
            <a:r>
              <a:rPr lang="ar-SA" sz="2400" dirty="0">
                <a:solidFill>
                  <a:schemeClr val="tx1"/>
                </a:solidFill>
              </a:rPr>
              <a:t>30مرة) .</a:t>
            </a:r>
            <a:endParaRPr lang="en-US" sz="2400" dirty="0">
              <a:solidFill>
                <a:schemeClr val="tx1"/>
              </a:solidFill>
            </a:endParaRPr>
          </a:p>
          <a:p>
            <a:endParaRPr lang="ar-IQ" sz="2400"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IQ" b="1" u="sng" dirty="0">
                <a:solidFill>
                  <a:schemeClr val="bg1"/>
                </a:solidFill>
                <a:latin typeface="+mj-lt"/>
                <a:ea typeface="+mj-ea"/>
                <a:cs typeface="+mj-cs"/>
              </a:rPr>
              <a:t>العينات والمجتمع </a:t>
            </a:r>
            <a:r>
              <a:rPr lang="ar-IQ" b="1" u="sng" dirty="0">
                <a:solidFill>
                  <a:schemeClr val="bg1"/>
                </a:solidFill>
                <a:latin typeface="+mj-lt"/>
                <a:ea typeface="+mj-ea"/>
                <a:cs typeface="+mj-cs"/>
              </a:rPr>
              <a:t>الأحصائي</a:t>
            </a:r>
            <a:r>
              <a:rPr lang="ar-IQ" b="1" u="sng" dirty="0">
                <a:solidFill>
                  <a:schemeClr val="bg1"/>
                </a:solidFill>
                <a:latin typeface="+mj-lt"/>
                <a:ea typeface="+mj-ea"/>
                <a:cs typeface="+mj-cs"/>
              </a:rPr>
              <a:t> </a:t>
            </a:r>
            <a:r>
              <a:rPr lang="ar-IQ" b="1" u="sng" dirty="0">
                <a:solidFill>
                  <a:schemeClr val="bg1"/>
                </a:solidFill>
                <a:latin typeface="+mj-lt"/>
                <a:ea typeface="+mj-ea"/>
                <a:cs typeface="+mj-cs"/>
              </a:rPr>
              <a:t>:</a:t>
            </a:r>
            <a:r>
              <a:rPr lang="ar-IQ" b="1" u="sng" dirty="0">
                <a:solidFill>
                  <a:schemeClr val="bg1"/>
                </a:solidFill>
                <a:latin typeface="+mj-lt"/>
                <a:ea typeface="+mj-ea"/>
                <a:cs typeface="+mj-cs"/>
              </a:rPr>
              <a:t> </a:t>
            </a:r>
            <a:r>
              <a:rPr lang="en-US" dirty="0">
                <a:solidFill>
                  <a:schemeClr val="bg1"/>
                </a:solidFill>
                <a:latin typeface="+mj-lt"/>
                <a:ea typeface="+mj-ea"/>
                <a:cs typeface="+mj-cs"/>
              </a:rPr>
              <a:t/>
            </a:r>
            <a:br>
              <a:rPr lang="en-US" dirty="0">
                <a:solidFill>
                  <a:schemeClr val="bg1"/>
                </a:solidFill>
                <a:latin typeface="+mj-lt"/>
                <a:ea typeface="+mj-ea"/>
                <a:cs typeface="+mj-cs"/>
              </a:rPr>
            </a:br>
            <a:endParaRPr lang="ar-IQ" dirty="0"/>
          </a:p>
        </p:txBody>
      </p:sp>
      <p:sp>
        <p:nvSpPr>
          <p:cNvPr id="3" name="عنصر نائب للمحتوى 2"/>
          <p:cNvSpPr>
            <a:spLocks noGrp="1"/>
          </p:cNvSpPr>
          <p:nvPr>
            <p:ph idx="1"/>
          </p:nvPr>
        </p:nvSpPr>
        <p:spPr/>
        <p:txBody>
          <a:bodyPr/>
          <a:lstStyle/>
          <a:p>
            <a:pPr lvl="0" algn="justLow"/>
            <a:r>
              <a:rPr lang="ar-IQ" sz="2000" dirty="0" smtClean="0">
                <a:solidFill>
                  <a:schemeClr val="tx1"/>
                </a:solidFill>
              </a:rPr>
              <a:t>من الطبيعي أن المجتمعات وخاصة الكبيرة منها يصعب دراستها أو التعرف عليها بصورة دقيقة بسبب ما يواجه الباحث من عقبات لتغطية دراسة المجتمع بأكمله لذلك فهو يلجأ إلى أخذ جزء صغير من المجتمع يقوم بدراسته وتحليله ويسمى هذا الجزء </a:t>
            </a:r>
            <a:r>
              <a:rPr lang="ar-IQ" sz="2000" dirty="0" smtClean="0">
                <a:solidFill>
                  <a:schemeClr val="tx1"/>
                </a:solidFill>
              </a:rPr>
              <a:t>العينة .</a:t>
            </a:r>
            <a:r>
              <a:rPr lang="ar-IQ" sz="2000" dirty="0" smtClean="0">
                <a:solidFill>
                  <a:schemeClr val="tx1"/>
                </a:solidFill>
              </a:rPr>
              <a:t> ويعرف المجتمع بأنه عبارة عن جميع المفردات التي يمكن أن يأخذها </a:t>
            </a:r>
            <a:r>
              <a:rPr lang="ar-IQ" sz="2000" dirty="0" smtClean="0">
                <a:solidFill>
                  <a:schemeClr val="tx1"/>
                </a:solidFill>
              </a:rPr>
              <a:t>المتغير .</a:t>
            </a:r>
            <a:r>
              <a:rPr lang="ar-IQ" sz="2000" dirty="0" smtClean="0">
                <a:solidFill>
                  <a:schemeClr val="tx1"/>
                </a:solidFill>
              </a:rPr>
              <a:t> </a:t>
            </a:r>
            <a:r>
              <a:rPr lang="ar-IQ" sz="2000" dirty="0" smtClean="0"/>
              <a:t>اما </a:t>
            </a:r>
            <a:r>
              <a:rPr lang="ar-IQ" sz="2000" u="sng" dirty="0" smtClean="0">
                <a:solidFill>
                  <a:srgbClr val="FF0000"/>
                </a:solidFill>
              </a:rPr>
              <a:t>العينة فهي ذلك الجزء الخاص المأخوذ من المجتمع الأصلي والتي عن طريقها يمكن الحصول على البيانات الفعلية اللازمة </a:t>
            </a:r>
            <a:r>
              <a:rPr lang="ar-IQ" sz="2000" u="sng" dirty="0" smtClean="0">
                <a:solidFill>
                  <a:srgbClr val="FF0000"/>
                </a:solidFill>
              </a:rPr>
              <a:t>للتجربة .</a:t>
            </a:r>
            <a:r>
              <a:rPr lang="ar-IQ" sz="2000" u="sng" dirty="0"/>
              <a:t> </a:t>
            </a:r>
            <a:endParaRPr lang="ar-IQ" sz="2000" u="sng" dirty="0" smtClean="0"/>
          </a:p>
          <a:p>
            <a:pPr lvl="0" algn="justLow">
              <a:buNone/>
            </a:pPr>
            <a:endParaRPr lang="ar-IQ" sz="2000" u="sng" dirty="0" smtClean="0">
              <a:solidFill>
                <a:schemeClr val="tx1"/>
              </a:solidFill>
            </a:endParaRPr>
          </a:p>
          <a:p>
            <a:pPr lvl="0" algn="justLow"/>
            <a:r>
              <a:rPr lang="ar-IQ" sz="2000" u="sng" dirty="0" smtClean="0">
                <a:solidFill>
                  <a:srgbClr val="FF0000"/>
                </a:solidFill>
              </a:rPr>
              <a:t>المجتمع </a:t>
            </a:r>
            <a:r>
              <a:rPr lang="ar-IQ" sz="2000" u="sng" dirty="0">
                <a:solidFill>
                  <a:srgbClr val="FF0000"/>
                </a:solidFill>
              </a:rPr>
              <a:t>الاحصائي:-</a:t>
            </a:r>
            <a:r>
              <a:rPr lang="ar-IQ" sz="2000" dirty="0">
                <a:solidFill>
                  <a:srgbClr val="FF0000"/>
                </a:solidFill>
              </a:rPr>
              <a:t>  </a:t>
            </a:r>
            <a:r>
              <a:rPr lang="ar-IQ" sz="2000" dirty="0">
                <a:solidFill>
                  <a:schemeClr val="tx1"/>
                </a:solidFill>
              </a:rPr>
              <a:t>يعرف المجتمع الاحصائي </a:t>
            </a:r>
            <a:r>
              <a:rPr lang="ar-IQ" sz="2000" dirty="0">
                <a:solidFill>
                  <a:schemeClr val="tx1"/>
                </a:solidFill>
              </a:rPr>
              <a:t>بانه</a:t>
            </a:r>
            <a:r>
              <a:rPr lang="ar-IQ" sz="2000" dirty="0">
                <a:solidFill>
                  <a:schemeClr val="tx1"/>
                </a:solidFill>
              </a:rPr>
              <a:t> مجموعة من العناصر او المفردات التي تخص ظاهرة معينة وبهذا يمكن ان تكون عناصر المجتمع الاحصائي افراد او عائلات او موظفين...الخ ويتمثل المجتمع الاحصائي بعدد العناصر او المفردات التي </a:t>
            </a:r>
            <a:r>
              <a:rPr lang="ar-IQ" sz="2000" dirty="0">
                <a:solidFill>
                  <a:schemeClr val="tx1"/>
                </a:solidFill>
              </a:rPr>
              <a:t>يتضمنها </a:t>
            </a:r>
            <a:r>
              <a:rPr lang="ar-IQ" sz="2000" dirty="0" smtClean="0">
                <a:solidFill>
                  <a:schemeClr val="tx1"/>
                </a:solidFill>
              </a:rPr>
              <a:t>.</a:t>
            </a:r>
          </a:p>
          <a:p>
            <a:pPr lvl="0" algn="justLow">
              <a:buNone/>
            </a:pPr>
            <a:r>
              <a:rPr lang="en-US" sz="2000" dirty="0">
                <a:solidFill>
                  <a:schemeClr val="tx1"/>
                </a:solidFill>
              </a:rPr>
              <a:t> </a:t>
            </a:r>
          </a:p>
          <a:p>
            <a:pPr lvl="0" algn="justLow"/>
            <a:r>
              <a:rPr lang="ar-IQ" sz="2000" u="sng" dirty="0">
                <a:solidFill>
                  <a:srgbClr val="FF0000"/>
                </a:solidFill>
              </a:rPr>
              <a:t>العينة </a:t>
            </a:r>
            <a:r>
              <a:rPr lang="ar-IQ" sz="2000" u="sng" dirty="0">
                <a:solidFill>
                  <a:srgbClr val="FF0000"/>
                </a:solidFill>
              </a:rPr>
              <a:t>الاحصائية: </a:t>
            </a:r>
            <a:r>
              <a:rPr lang="ar-IQ" sz="2000" u="sng" dirty="0">
                <a:solidFill>
                  <a:srgbClr val="FF0000"/>
                </a:solidFill>
              </a:rPr>
              <a:t>- </a:t>
            </a:r>
            <a:r>
              <a:rPr lang="ar-IQ" sz="2000" dirty="0">
                <a:solidFill>
                  <a:schemeClr val="tx1"/>
                </a:solidFill>
              </a:rPr>
              <a:t>تعرف العينة </a:t>
            </a:r>
            <a:r>
              <a:rPr lang="ar-IQ" sz="2000" dirty="0">
                <a:solidFill>
                  <a:schemeClr val="tx1"/>
                </a:solidFill>
              </a:rPr>
              <a:t>بانها</a:t>
            </a:r>
            <a:r>
              <a:rPr lang="ar-IQ" sz="2000" dirty="0">
                <a:solidFill>
                  <a:schemeClr val="tx1"/>
                </a:solidFill>
              </a:rPr>
              <a:t> جزء من مفردات المجتمع الاحصائي يتم اختيارها بطريقة علمية صحيحة وتحمل نفس خصائص المجتمع الاحصائي وتستخدم لأغراض الدراسة في حال تعذر اجراء الدراسة على المجتمع عندما يكون حجمه </a:t>
            </a:r>
            <a:r>
              <a:rPr lang="ar-IQ" sz="2000" dirty="0">
                <a:solidFill>
                  <a:schemeClr val="tx1"/>
                </a:solidFill>
              </a:rPr>
              <a:t>كبيرا .</a:t>
            </a:r>
            <a:endParaRPr lang="en-US" sz="2000" dirty="0">
              <a:solidFill>
                <a:schemeClr val="tx1"/>
              </a:solidFill>
            </a:endParaRPr>
          </a:p>
          <a:p>
            <a:endParaRPr lang="en-US" sz="2000" dirty="0" smtClean="0">
              <a:solidFill>
                <a:srgbClr val="FF0000"/>
              </a:solidFill>
            </a:endParaRPr>
          </a:p>
          <a:p>
            <a:endParaRPr lang="ar-IQ" sz="2000" dirty="0"/>
          </a:p>
        </p:txBody>
      </p:sp>
      <p:sp>
        <p:nvSpPr>
          <p:cNvPr id="4" name="عنصر نائب للتذييل 3"/>
          <p:cNvSpPr>
            <a:spLocks noGrp="1"/>
          </p:cNvSpPr>
          <p:nvPr>
            <p:ph type="ftr" sz="quarter" idx="11"/>
          </p:nvPr>
        </p:nvSpPr>
        <p:spPr/>
        <p:txBody>
          <a:bodyPr/>
          <a:lstStyle/>
          <a:p>
            <a:r>
              <a:rPr lang="en-US" dirty="0" smtClean="0"/>
              <a:t>www.themegallery.com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IQ" b="1" u="sng" dirty="0">
                <a:solidFill>
                  <a:schemeClr val="bg1"/>
                </a:solidFill>
                <a:latin typeface="+mj-lt"/>
                <a:ea typeface="+mj-ea"/>
                <a:cs typeface="+mj-cs"/>
              </a:rPr>
              <a:t>وتنقسم العينات من حيث الحجم إلى قسمين </a:t>
            </a:r>
            <a:r>
              <a:rPr lang="ar-IQ" b="1" u="sng" dirty="0">
                <a:solidFill>
                  <a:schemeClr val="bg1"/>
                </a:solidFill>
                <a:latin typeface="+mj-lt"/>
                <a:ea typeface="+mj-ea"/>
                <a:cs typeface="+mj-cs"/>
              </a:rPr>
              <a:t>هما :</a:t>
            </a:r>
            <a:r>
              <a:rPr lang="en-US" dirty="0">
                <a:solidFill>
                  <a:schemeClr val="bg1"/>
                </a:solidFill>
                <a:latin typeface="+mj-lt"/>
                <a:ea typeface="+mj-ea"/>
                <a:cs typeface="+mj-cs"/>
              </a:rPr>
              <a:t/>
            </a:r>
            <a:br>
              <a:rPr lang="en-US" dirty="0">
                <a:solidFill>
                  <a:schemeClr val="bg1"/>
                </a:solidFill>
                <a:latin typeface="+mj-lt"/>
                <a:ea typeface="+mj-ea"/>
                <a:cs typeface="+mj-cs"/>
              </a:rPr>
            </a:br>
            <a:endParaRPr lang="ar-IQ" dirty="0"/>
          </a:p>
        </p:txBody>
      </p:sp>
      <p:sp>
        <p:nvSpPr>
          <p:cNvPr id="3" name="عنصر نائب للمحتوى 2"/>
          <p:cNvSpPr>
            <a:spLocks noGrp="1"/>
          </p:cNvSpPr>
          <p:nvPr>
            <p:ph idx="1"/>
          </p:nvPr>
        </p:nvSpPr>
        <p:spPr>
          <a:xfrm>
            <a:off x="457200" y="1556792"/>
            <a:ext cx="8229600" cy="4767808"/>
          </a:xfrm>
        </p:spPr>
        <p:txBody>
          <a:bodyPr/>
          <a:lstStyle/>
          <a:p>
            <a:pPr lvl="0" algn="justLow"/>
            <a:r>
              <a:rPr lang="ar-IQ" u="sng" dirty="0">
                <a:solidFill>
                  <a:srgbClr val="FF0000"/>
                </a:solidFill>
              </a:rPr>
              <a:t>العينات </a:t>
            </a:r>
            <a:r>
              <a:rPr lang="ar-IQ" u="sng" dirty="0">
                <a:solidFill>
                  <a:srgbClr val="FF0000"/>
                </a:solidFill>
              </a:rPr>
              <a:t>الصغيرة </a:t>
            </a:r>
            <a:r>
              <a:rPr lang="ar-IQ" u="sng" dirty="0" smtClean="0">
                <a:solidFill>
                  <a:srgbClr val="FF0000"/>
                </a:solidFill>
              </a:rPr>
              <a:t>:</a:t>
            </a:r>
            <a:endParaRPr lang="ar-IQ" u="sng" dirty="0" smtClean="0">
              <a:solidFill>
                <a:srgbClr val="FF0000"/>
              </a:solidFill>
            </a:endParaRPr>
          </a:p>
          <a:p>
            <a:pPr lvl="0" algn="justLow">
              <a:buNone/>
            </a:pPr>
            <a:r>
              <a:rPr lang="ar-IQ" dirty="0" smtClean="0">
                <a:solidFill>
                  <a:schemeClr val="tx1"/>
                </a:solidFill>
              </a:rPr>
              <a:t>    تتكون </a:t>
            </a:r>
            <a:r>
              <a:rPr lang="ar-IQ" dirty="0">
                <a:solidFill>
                  <a:schemeClr val="tx1"/>
                </a:solidFill>
              </a:rPr>
              <a:t>عادة </a:t>
            </a:r>
            <a:r>
              <a:rPr lang="ar-IQ" dirty="0">
                <a:solidFill>
                  <a:schemeClr val="tx1"/>
                </a:solidFill>
              </a:rPr>
              <a:t>من </a:t>
            </a:r>
            <a:r>
              <a:rPr lang="ar-IQ" dirty="0">
                <a:solidFill>
                  <a:schemeClr val="tx1"/>
                </a:solidFill>
              </a:rPr>
              <a:t>(100) وحدة فأقل ولا يحتاج الباحث إلى تبويب قيم هذه الوحدات نظراً لقلة عددها ويجب </a:t>
            </a:r>
            <a:r>
              <a:rPr lang="ar-IQ" dirty="0">
                <a:solidFill>
                  <a:schemeClr val="tx1"/>
                </a:solidFill>
              </a:rPr>
              <a:t>الأهتمام</a:t>
            </a:r>
            <a:r>
              <a:rPr lang="ar-IQ" dirty="0">
                <a:solidFill>
                  <a:schemeClr val="tx1"/>
                </a:solidFill>
              </a:rPr>
              <a:t> بدرجات الحرية لأنها تؤثر في المقاييس المستخرجة تأثيراً </a:t>
            </a:r>
            <a:r>
              <a:rPr lang="ar-IQ" dirty="0">
                <a:solidFill>
                  <a:schemeClr val="tx1"/>
                </a:solidFill>
              </a:rPr>
              <a:t>ملموساً </a:t>
            </a:r>
            <a:r>
              <a:rPr lang="ar-IQ" dirty="0" smtClean="0">
                <a:solidFill>
                  <a:schemeClr val="tx1"/>
                </a:solidFill>
              </a:rPr>
              <a:t>.</a:t>
            </a:r>
            <a:endParaRPr lang="ar-IQ" dirty="0" smtClean="0">
              <a:solidFill>
                <a:schemeClr val="tx1"/>
              </a:solidFill>
            </a:endParaRPr>
          </a:p>
          <a:p>
            <a:pPr lvl="0" algn="justLow">
              <a:buNone/>
            </a:pPr>
            <a:endParaRPr lang="en-US" dirty="0"/>
          </a:p>
          <a:p>
            <a:pPr lvl="0" algn="justLow"/>
            <a:r>
              <a:rPr lang="ar-IQ" u="sng" dirty="0">
                <a:solidFill>
                  <a:srgbClr val="FF0000"/>
                </a:solidFill>
              </a:rPr>
              <a:t>العينات </a:t>
            </a:r>
            <a:r>
              <a:rPr lang="ar-IQ" u="sng" dirty="0">
                <a:solidFill>
                  <a:srgbClr val="FF0000"/>
                </a:solidFill>
              </a:rPr>
              <a:t>الكبيرة </a:t>
            </a:r>
            <a:r>
              <a:rPr lang="ar-IQ" u="sng" dirty="0" smtClean="0">
                <a:solidFill>
                  <a:srgbClr val="FF0000"/>
                </a:solidFill>
              </a:rPr>
              <a:t>:</a:t>
            </a:r>
            <a:endParaRPr lang="ar-IQ" u="sng" dirty="0" smtClean="0">
              <a:solidFill>
                <a:srgbClr val="FF0000"/>
              </a:solidFill>
            </a:endParaRPr>
          </a:p>
          <a:p>
            <a:pPr lvl="0" algn="justLow">
              <a:buNone/>
            </a:pPr>
            <a:r>
              <a:rPr lang="ar-IQ" dirty="0" smtClean="0"/>
              <a:t>    </a:t>
            </a:r>
            <a:r>
              <a:rPr lang="ar-IQ" dirty="0">
                <a:solidFill>
                  <a:schemeClr val="tx1"/>
                </a:solidFill>
              </a:rPr>
              <a:t>تزيد عادة عدد وحداتها </a:t>
            </a:r>
            <a:r>
              <a:rPr lang="ar-IQ" dirty="0">
                <a:solidFill>
                  <a:schemeClr val="tx1"/>
                </a:solidFill>
              </a:rPr>
              <a:t>عن </a:t>
            </a:r>
            <a:r>
              <a:rPr lang="ar-IQ" dirty="0">
                <a:solidFill>
                  <a:schemeClr val="tx1"/>
                </a:solidFill>
              </a:rPr>
              <a:t>(100) وحدة ويضطر الباحث إلى تبويب قيم هذه الوحدات على شكل توزيع تكراري نظراً لكثرة عددها أما </a:t>
            </a:r>
            <a:r>
              <a:rPr lang="ar-IQ" dirty="0">
                <a:solidFill>
                  <a:schemeClr val="tx1"/>
                </a:solidFill>
              </a:rPr>
              <a:t>أستعمالها</a:t>
            </a:r>
            <a:r>
              <a:rPr lang="ar-IQ" dirty="0">
                <a:solidFill>
                  <a:schemeClr val="tx1"/>
                </a:solidFill>
              </a:rPr>
              <a:t> فيعد أهم من استعمال العينات </a:t>
            </a:r>
            <a:r>
              <a:rPr lang="ar-IQ" dirty="0">
                <a:solidFill>
                  <a:schemeClr val="tx1"/>
                </a:solidFill>
              </a:rPr>
              <a:t>الصغيرة .</a:t>
            </a:r>
            <a:endParaRPr lang="en-US" dirty="0">
              <a:solidFill>
                <a:schemeClr val="tx1"/>
              </a:solidFill>
            </a:endParaRPr>
          </a:p>
          <a:p>
            <a:endParaRPr lang="ar-IQ"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chemeClr val="bg1"/>
                </a:solidFill>
                <a:latin typeface="+mj-lt"/>
                <a:ea typeface="+mj-ea"/>
                <a:cs typeface="+mj-cs"/>
              </a:rPr>
              <a:t>أنواع </a:t>
            </a:r>
            <a:r>
              <a:rPr lang="ar-IQ" b="1" u="sng" dirty="0">
                <a:solidFill>
                  <a:schemeClr val="bg1"/>
                </a:solidFill>
                <a:latin typeface="+mj-lt"/>
                <a:ea typeface="+mj-ea"/>
                <a:cs typeface="+mj-cs"/>
              </a:rPr>
              <a:t>العينات :-</a:t>
            </a:r>
            <a:r>
              <a:rPr lang="ar-IQ" b="1" u="sng" dirty="0">
                <a:solidFill>
                  <a:schemeClr val="bg1"/>
                </a:solidFill>
                <a:latin typeface="+mj-lt"/>
                <a:ea typeface="+mj-ea"/>
                <a:cs typeface="+mj-cs"/>
              </a:rPr>
              <a:t> </a:t>
            </a:r>
            <a:endParaRPr lang="ar-IQ" dirty="0"/>
          </a:p>
        </p:txBody>
      </p:sp>
      <p:sp>
        <p:nvSpPr>
          <p:cNvPr id="3" name="عنصر نائب للمحتوى 2"/>
          <p:cNvSpPr>
            <a:spLocks noGrp="1"/>
          </p:cNvSpPr>
          <p:nvPr>
            <p:ph idx="1"/>
          </p:nvPr>
        </p:nvSpPr>
        <p:spPr/>
        <p:txBody>
          <a:bodyPr/>
          <a:lstStyle/>
          <a:p>
            <a:r>
              <a:rPr lang="ar-IQ" dirty="0"/>
              <a:t>هناك العديد من انواع العينات لكن اهمها </a:t>
            </a:r>
            <a:r>
              <a:rPr lang="ar-IQ" dirty="0"/>
              <a:t>هي :-</a:t>
            </a:r>
            <a:endParaRPr lang="en-US" dirty="0"/>
          </a:p>
          <a:p>
            <a:pPr algn="justLow"/>
            <a:r>
              <a:rPr lang="ar-IQ" u="sng" dirty="0">
                <a:solidFill>
                  <a:srgbClr val="FF0000"/>
                </a:solidFill>
              </a:rPr>
              <a:t>أولاً:- العينة </a:t>
            </a:r>
            <a:r>
              <a:rPr lang="ar-IQ" u="sng" dirty="0">
                <a:solidFill>
                  <a:srgbClr val="FF0000"/>
                </a:solidFill>
              </a:rPr>
              <a:t>العشوائية </a:t>
            </a:r>
            <a:r>
              <a:rPr lang="ar-IQ" u="sng" dirty="0">
                <a:solidFill>
                  <a:srgbClr val="FF0000"/>
                </a:solidFill>
              </a:rPr>
              <a:t>:</a:t>
            </a:r>
            <a:r>
              <a:rPr lang="ar-IQ" dirty="0">
                <a:solidFill>
                  <a:srgbClr val="FF0000"/>
                </a:solidFill>
              </a:rPr>
              <a:t> </a:t>
            </a:r>
            <a:r>
              <a:rPr lang="ar-IQ" dirty="0">
                <a:solidFill>
                  <a:schemeClr val="tx1"/>
                </a:solidFill>
              </a:rPr>
              <a:t>وهي العينة التي نختار وحداتها من </a:t>
            </a:r>
            <a:r>
              <a:rPr lang="ar-IQ" dirty="0">
                <a:solidFill>
                  <a:schemeClr val="tx1"/>
                </a:solidFill>
              </a:rPr>
              <a:t>الأطار</a:t>
            </a:r>
            <a:r>
              <a:rPr lang="ar-IQ" dirty="0">
                <a:solidFill>
                  <a:schemeClr val="tx1"/>
                </a:solidFill>
              </a:rPr>
              <a:t> الخاص </a:t>
            </a:r>
            <a:r>
              <a:rPr lang="ar-IQ" dirty="0">
                <a:solidFill>
                  <a:schemeClr val="tx1"/>
                </a:solidFill>
              </a:rPr>
              <a:t>بها</a:t>
            </a:r>
            <a:r>
              <a:rPr lang="ar-IQ" dirty="0">
                <a:solidFill>
                  <a:schemeClr val="tx1"/>
                </a:solidFill>
              </a:rPr>
              <a:t> على أساس </a:t>
            </a:r>
            <a:r>
              <a:rPr lang="ar-IQ" dirty="0">
                <a:solidFill>
                  <a:schemeClr val="tx1"/>
                </a:solidFill>
              </a:rPr>
              <a:t>يهيء</a:t>
            </a:r>
            <a:r>
              <a:rPr lang="ar-IQ" dirty="0">
                <a:solidFill>
                  <a:schemeClr val="tx1"/>
                </a:solidFill>
              </a:rPr>
              <a:t> فرص </a:t>
            </a:r>
            <a:r>
              <a:rPr lang="ar-IQ" dirty="0">
                <a:solidFill>
                  <a:schemeClr val="tx1"/>
                </a:solidFill>
              </a:rPr>
              <a:t>أنتقاء</a:t>
            </a:r>
            <a:r>
              <a:rPr lang="ar-IQ" dirty="0">
                <a:solidFill>
                  <a:schemeClr val="tx1"/>
                </a:solidFill>
              </a:rPr>
              <a:t> متكافئة لجميع وحدات المجتمع المسحوبة </a:t>
            </a:r>
            <a:r>
              <a:rPr lang="ar-IQ" dirty="0">
                <a:solidFill>
                  <a:schemeClr val="tx1"/>
                </a:solidFill>
              </a:rPr>
              <a:t>منه.</a:t>
            </a:r>
            <a:r>
              <a:rPr lang="ar-IQ" dirty="0">
                <a:solidFill>
                  <a:schemeClr val="tx1"/>
                </a:solidFill>
              </a:rPr>
              <a:t> مثل عملية القرعة وتوفيرا للوقت والجهد اعد بعض الاحصائيين جداول عشوائية على نمط الطريقة المتبعة في الاختيار العشوائي </a:t>
            </a:r>
            <a:r>
              <a:rPr lang="ar-IQ" dirty="0">
                <a:solidFill>
                  <a:schemeClr val="tx1"/>
                </a:solidFill>
              </a:rPr>
              <a:t>للارقام</a:t>
            </a:r>
            <a:r>
              <a:rPr lang="ar-IQ" dirty="0">
                <a:solidFill>
                  <a:schemeClr val="tx1"/>
                </a:solidFill>
              </a:rPr>
              <a:t> الرابحة في </a:t>
            </a:r>
            <a:r>
              <a:rPr lang="ar-IQ" dirty="0">
                <a:solidFill>
                  <a:schemeClr val="tx1"/>
                </a:solidFill>
              </a:rPr>
              <a:t>اليانصيب .</a:t>
            </a:r>
            <a:r>
              <a:rPr lang="ar-IQ" dirty="0">
                <a:solidFill>
                  <a:schemeClr val="tx1"/>
                </a:solidFill>
              </a:rPr>
              <a:t>  ومن أهم </a:t>
            </a:r>
            <a:r>
              <a:rPr lang="ar-IQ" dirty="0">
                <a:solidFill>
                  <a:schemeClr val="tx1"/>
                </a:solidFill>
              </a:rPr>
              <a:t>مزاياها :-</a:t>
            </a:r>
            <a:endParaRPr lang="en-US" dirty="0">
              <a:solidFill>
                <a:schemeClr val="tx1"/>
              </a:solidFill>
            </a:endParaRPr>
          </a:p>
          <a:p>
            <a:pPr marL="514350" lvl="0" indent="-514350">
              <a:buFont typeface="+mj-lt"/>
              <a:buAutoNum type="arabicParenR"/>
            </a:pPr>
            <a:r>
              <a:rPr lang="ar-IQ" dirty="0">
                <a:solidFill>
                  <a:srgbClr val="0049DA"/>
                </a:solidFill>
              </a:rPr>
              <a:t>أبسط أنواع العينات </a:t>
            </a:r>
            <a:r>
              <a:rPr lang="ar-IQ" dirty="0">
                <a:solidFill>
                  <a:srgbClr val="0049DA"/>
                </a:solidFill>
              </a:rPr>
              <a:t>وأهمها .</a:t>
            </a:r>
            <a:endParaRPr lang="en-US" dirty="0">
              <a:solidFill>
                <a:srgbClr val="0049DA"/>
              </a:solidFill>
            </a:endParaRPr>
          </a:p>
          <a:p>
            <a:pPr marL="514350" lvl="0" indent="-514350">
              <a:buFont typeface="+mj-lt"/>
              <a:buAutoNum type="arabicParenR"/>
            </a:pPr>
            <a:r>
              <a:rPr lang="ar-IQ" dirty="0">
                <a:solidFill>
                  <a:srgbClr val="0049DA"/>
                </a:solidFill>
              </a:rPr>
              <a:t>خالية تماماً من خطأ </a:t>
            </a:r>
            <a:r>
              <a:rPr lang="ar-IQ" dirty="0">
                <a:solidFill>
                  <a:srgbClr val="0049DA"/>
                </a:solidFill>
              </a:rPr>
              <a:t>التحيز .</a:t>
            </a:r>
            <a:endParaRPr lang="en-US" dirty="0">
              <a:solidFill>
                <a:srgbClr val="0049DA"/>
              </a:solidFill>
            </a:endParaRPr>
          </a:p>
          <a:p>
            <a:pPr marL="514350" lvl="0" indent="-514350">
              <a:buFont typeface="+mj-lt"/>
              <a:buAutoNum type="arabicParenR"/>
            </a:pPr>
            <a:r>
              <a:rPr lang="ar-IQ" dirty="0">
                <a:solidFill>
                  <a:srgbClr val="0049DA"/>
                </a:solidFill>
              </a:rPr>
              <a:t>تطبق عليها القوانين الإحصائية في حساب حدود خطأ </a:t>
            </a:r>
            <a:r>
              <a:rPr lang="ar-IQ" dirty="0">
                <a:solidFill>
                  <a:srgbClr val="0049DA"/>
                </a:solidFill>
              </a:rPr>
              <a:t>المصادفة .</a:t>
            </a:r>
            <a:endParaRPr lang="en-US" dirty="0">
              <a:solidFill>
                <a:srgbClr val="0049DA"/>
              </a:solidFill>
            </a:endParaRPr>
          </a:p>
          <a:p>
            <a:endParaRPr lang="ar-IQ"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229600" cy="577850"/>
          </a:xfrm>
        </p:spPr>
        <p:txBody>
          <a:bodyPr/>
          <a:lstStyle/>
          <a:p>
            <a:r>
              <a:rPr lang="ar-IQ" sz="3200" b="1" dirty="0" smtClean="0"/>
              <a:t>أنواع العينات </a:t>
            </a:r>
            <a:endParaRPr lang="ar-IQ" sz="3200" b="1" dirty="0"/>
          </a:p>
        </p:txBody>
      </p:sp>
      <p:sp>
        <p:nvSpPr>
          <p:cNvPr id="3" name="عنصر نائب للمحتوى 2"/>
          <p:cNvSpPr>
            <a:spLocks noGrp="1"/>
          </p:cNvSpPr>
          <p:nvPr>
            <p:ph idx="1"/>
          </p:nvPr>
        </p:nvSpPr>
        <p:spPr/>
        <p:txBody>
          <a:bodyPr/>
          <a:lstStyle/>
          <a:p>
            <a:pPr algn="justLow"/>
            <a:r>
              <a:rPr lang="ar-IQ" u="sng" dirty="0">
                <a:solidFill>
                  <a:srgbClr val="FF0000"/>
                </a:solidFill>
              </a:rPr>
              <a:t>ثانياً </a:t>
            </a:r>
            <a:r>
              <a:rPr lang="ar-IQ" u="sng" dirty="0">
                <a:solidFill>
                  <a:srgbClr val="FF0000"/>
                </a:solidFill>
              </a:rPr>
              <a:t>:- العينة </a:t>
            </a:r>
            <a:r>
              <a:rPr lang="ar-IQ" u="sng" dirty="0">
                <a:solidFill>
                  <a:srgbClr val="FF0000"/>
                </a:solidFill>
              </a:rPr>
              <a:t>المنتظمة (الاسلوبية ) </a:t>
            </a:r>
            <a:r>
              <a:rPr lang="ar-IQ" u="sng" dirty="0">
                <a:solidFill>
                  <a:srgbClr val="FF0000"/>
                </a:solidFill>
              </a:rPr>
              <a:t>: </a:t>
            </a:r>
            <a:r>
              <a:rPr lang="ar-IQ" dirty="0">
                <a:solidFill>
                  <a:schemeClr val="tx1"/>
                </a:solidFill>
              </a:rPr>
              <a:t>يتم </a:t>
            </a:r>
            <a:r>
              <a:rPr lang="ar-IQ" dirty="0">
                <a:solidFill>
                  <a:schemeClr val="tx1"/>
                </a:solidFill>
              </a:rPr>
              <a:t>أختيار</a:t>
            </a:r>
            <a:r>
              <a:rPr lang="ar-IQ" dirty="0">
                <a:solidFill>
                  <a:schemeClr val="tx1"/>
                </a:solidFill>
              </a:rPr>
              <a:t> وحداتها بحيث تكون المسافة أو الفترة بين كل وحدة وأخرى ثابتة لجميع وحدات العينة</a:t>
            </a:r>
            <a:r>
              <a:rPr lang="ar-IQ" dirty="0"/>
              <a:t> </a:t>
            </a:r>
            <a:endParaRPr lang="ar-IQ" dirty="0" smtClean="0"/>
          </a:p>
          <a:p>
            <a:pPr algn="justLow"/>
            <a:r>
              <a:rPr lang="ar-IQ" dirty="0" smtClean="0">
                <a:solidFill>
                  <a:srgbClr val="FF0000"/>
                </a:solidFill>
              </a:rPr>
              <a:t>ومن </a:t>
            </a:r>
            <a:r>
              <a:rPr lang="ar-IQ" dirty="0">
                <a:solidFill>
                  <a:srgbClr val="FF0000"/>
                </a:solidFill>
              </a:rPr>
              <a:t>أهم </a:t>
            </a:r>
            <a:r>
              <a:rPr lang="ar-IQ" dirty="0">
                <a:solidFill>
                  <a:srgbClr val="FF0000"/>
                </a:solidFill>
              </a:rPr>
              <a:t>مزاياها </a:t>
            </a:r>
            <a:r>
              <a:rPr lang="ar-IQ" dirty="0" smtClean="0">
                <a:solidFill>
                  <a:srgbClr val="FF0000"/>
                </a:solidFill>
              </a:rPr>
              <a:t>:-</a:t>
            </a:r>
            <a:endParaRPr lang="en-US" dirty="0">
              <a:solidFill>
                <a:srgbClr val="FF0000"/>
              </a:solidFill>
            </a:endParaRPr>
          </a:p>
          <a:p>
            <a:pPr marL="514350" lvl="0" indent="-514350" algn="justLow">
              <a:buFont typeface="+mj-lt"/>
              <a:buAutoNum type="arabicParenR"/>
            </a:pPr>
            <a:r>
              <a:rPr lang="ar-IQ" dirty="0">
                <a:solidFill>
                  <a:schemeClr val="tx2"/>
                </a:solidFill>
              </a:rPr>
              <a:t>أسهل في </a:t>
            </a:r>
            <a:r>
              <a:rPr lang="ar-IQ" dirty="0">
                <a:solidFill>
                  <a:schemeClr val="tx2"/>
                </a:solidFill>
              </a:rPr>
              <a:t>أختيارها</a:t>
            </a:r>
            <a:r>
              <a:rPr lang="ar-IQ" dirty="0">
                <a:solidFill>
                  <a:schemeClr val="tx2"/>
                </a:solidFill>
              </a:rPr>
              <a:t> من العينة </a:t>
            </a:r>
            <a:r>
              <a:rPr lang="ar-IQ" dirty="0">
                <a:solidFill>
                  <a:schemeClr val="tx2"/>
                </a:solidFill>
              </a:rPr>
              <a:t>العشوائية .</a:t>
            </a:r>
            <a:endParaRPr lang="en-US" dirty="0">
              <a:solidFill>
                <a:schemeClr val="tx2"/>
              </a:solidFill>
            </a:endParaRPr>
          </a:p>
          <a:p>
            <a:pPr marL="514350" lvl="0" indent="-514350" algn="justLow">
              <a:buFont typeface="+mj-lt"/>
              <a:buAutoNum type="arabicParenR"/>
            </a:pPr>
            <a:r>
              <a:rPr lang="ar-IQ" dirty="0">
                <a:solidFill>
                  <a:schemeClr val="tx2"/>
                </a:solidFill>
              </a:rPr>
              <a:t>تمثل المجتمع تمثيلاً </a:t>
            </a:r>
            <a:r>
              <a:rPr lang="ar-IQ" dirty="0">
                <a:solidFill>
                  <a:schemeClr val="tx2"/>
                </a:solidFill>
              </a:rPr>
              <a:t>أدق .</a:t>
            </a:r>
            <a:endParaRPr lang="en-US" dirty="0">
              <a:solidFill>
                <a:schemeClr val="tx2"/>
              </a:solidFill>
            </a:endParaRPr>
          </a:p>
          <a:p>
            <a:pPr algn="justLow"/>
            <a:r>
              <a:rPr lang="ar-IQ" dirty="0">
                <a:solidFill>
                  <a:srgbClr val="FF0000"/>
                </a:solidFill>
              </a:rPr>
              <a:t>العيوب :-</a:t>
            </a:r>
            <a:endParaRPr lang="en-US" dirty="0">
              <a:solidFill>
                <a:srgbClr val="FF0000"/>
              </a:solidFill>
            </a:endParaRPr>
          </a:p>
          <a:p>
            <a:pPr marL="514350" lvl="0" indent="-514350" algn="justLow">
              <a:buFont typeface="+mj-lt"/>
              <a:buAutoNum type="arabicParenR"/>
            </a:pPr>
            <a:r>
              <a:rPr lang="ar-IQ" dirty="0">
                <a:solidFill>
                  <a:schemeClr val="tx2"/>
                </a:solidFill>
              </a:rPr>
              <a:t>تحليلها الإحصائي </a:t>
            </a:r>
            <a:r>
              <a:rPr lang="ar-IQ" dirty="0">
                <a:solidFill>
                  <a:schemeClr val="tx2"/>
                </a:solidFill>
              </a:rPr>
              <a:t>أصعب .</a:t>
            </a:r>
            <a:endParaRPr lang="en-US" dirty="0">
              <a:solidFill>
                <a:schemeClr val="tx2"/>
              </a:solidFill>
            </a:endParaRPr>
          </a:p>
          <a:p>
            <a:pPr marL="514350" lvl="0" indent="-514350" algn="justLow">
              <a:buFont typeface="+mj-lt"/>
              <a:buAutoNum type="arabicParenR"/>
            </a:pPr>
            <a:r>
              <a:rPr lang="ar-IQ" dirty="0">
                <a:solidFill>
                  <a:schemeClr val="tx2"/>
                </a:solidFill>
              </a:rPr>
              <a:t>لا يمكن استخدامها إذا كان الإطار مكوناً من مجموعات متتالية ومتساوية ومتماثلة.</a:t>
            </a:r>
            <a:endParaRPr lang="en-US" dirty="0">
              <a:solidFill>
                <a:schemeClr val="tx2"/>
              </a:solidFill>
            </a:endParaRPr>
          </a:p>
          <a:p>
            <a:endParaRPr lang="ar-IQ" dirty="0"/>
          </a:p>
        </p:txBody>
      </p:sp>
      <p:sp>
        <p:nvSpPr>
          <p:cNvPr id="4" name="عنصر نائب للتذييل 3"/>
          <p:cNvSpPr>
            <a:spLocks noGrp="1"/>
          </p:cNvSpPr>
          <p:nvPr>
            <p:ph type="ftr" sz="quarter" idx="11"/>
          </p:nvPr>
        </p:nvSpPr>
        <p:spPr/>
        <p:txBody>
          <a:bodyPr/>
          <a:lstStyle/>
          <a:p>
            <a:r>
              <a:rPr lang="en-US" dirty="0" smtClean="0"/>
              <a:t>www.themegallery.com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مثال حول العينة المنتظمة </a:t>
            </a:r>
            <a:endParaRPr lang="ar-IQ" dirty="0"/>
          </a:p>
        </p:txBody>
      </p:sp>
      <p:sp>
        <p:nvSpPr>
          <p:cNvPr id="3" name="عنصر نائب للمحتوى 2"/>
          <p:cNvSpPr>
            <a:spLocks noGrp="1"/>
          </p:cNvSpPr>
          <p:nvPr>
            <p:ph idx="1"/>
          </p:nvPr>
        </p:nvSpPr>
        <p:spPr/>
        <p:txBody>
          <a:bodyPr/>
          <a:lstStyle/>
          <a:p>
            <a:pPr algn="justLow"/>
            <a:r>
              <a:rPr lang="ar-IQ" dirty="0">
                <a:solidFill>
                  <a:srgbClr val="FF0000"/>
                </a:solidFill>
              </a:rPr>
              <a:t>مثال </a:t>
            </a:r>
            <a:r>
              <a:rPr lang="ar-IQ" dirty="0">
                <a:solidFill>
                  <a:srgbClr val="FF0000"/>
                </a:solidFill>
              </a:rPr>
              <a:t>:- </a:t>
            </a:r>
            <a:r>
              <a:rPr lang="ar-IQ" dirty="0">
                <a:solidFill>
                  <a:schemeClr val="tx2"/>
                </a:solidFill>
              </a:rPr>
              <a:t>لو أراد باحث اجراء دراسة حول مدى رضا طلبة كلية التربية البدنية وعلوم الرياضة عن المواصلات من والى </a:t>
            </a:r>
            <a:r>
              <a:rPr lang="ar-IQ" dirty="0">
                <a:solidFill>
                  <a:schemeClr val="tx2"/>
                </a:solidFill>
              </a:rPr>
              <a:t>الجامعة.</a:t>
            </a:r>
            <a:r>
              <a:rPr lang="ar-IQ" dirty="0">
                <a:solidFill>
                  <a:schemeClr val="tx2"/>
                </a:solidFill>
              </a:rPr>
              <a:t>  </a:t>
            </a:r>
            <a:endParaRPr lang="ar-IQ" dirty="0" smtClean="0">
              <a:solidFill>
                <a:schemeClr val="tx2"/>
              </a:solidFill>
            </a:endParaRPr>
          </a:p>
          <a:p>
            <a:pPr algn="justLow">
              <a:buNone/>
            </a:pPr>
            <a:endParaRPr lang="en-US" dirty="0">
              <a:solidFill>
                <a:schemeClr val="tx2"/>
              </a:solidFill>
            </a:endParaRPr>
          </a:p>
          <a:p>
            <a:pPr algn="justLow"/>
            <a:r>
              <a:rPr lang="ar-IQ" dirty="0">
                <a:solidFill>
                  <a:srgbClr val="FF0000"/>
                </a:solidFill>
              </a:rPr>
              <a:t>الحل </a:t>
            </a:r>
            <a:r>
              <a:rPr lang="ar-IQ" dirty="0">
                <a:solidFill>
                  <a:srgbClr val="FF0000"/>
                </a:solidFill>
              </a:rPr>
              <a:t>/ </a:t>
            </a:r>
            <a:r>
              <a:rPr lang="ar-IQ" dirty="0">
                <a:solidFill>
                  <a:schemeClr val="tx2"/>
                </a:solidFill>
              </a:rPr>
              <a:t>هنا لا يعرف الباحث عدد الطلبة الذين يستخدمون طرق المواصلات في الكلية لذا سيقف في باب الكلية ويختار اخر طالب من كل 10 طلاب وهنا ستكون العينة متكونة الطلبة الذين يحملون التسلسل 10- 20- </a:t>
            </a:r>
            <a:r>
              <a:rPr lang="ar-IQ" dirty="0">
                <a:solidFill>
                  <a:schemeClr val="tx2"/>
                </a:solidFill>
              </a:rPr>
              <a:t>30 -40 ......الخ  </a:t>
            </a:r>
            <a:r>
              <a:rPr lang="ar-IQ" dirty="0">
                <a:solidFill>
                  <a:schemeClr val="tx2"/>
                </a:solidFill>
              </a:rPr>
              <a:t>(المهم ان تكون الزيادة بين كل عنصر والعنصر الذي يليه ثابتة</a:t>
            </a:r>
            <a:r>
              <a:rPr lang="ar-IQ" dirty="0">
                <a:solidFill>
                  <a:schemeClr val="tx2"/>
                </a:solidFill>
              </a:rPr>
              <a:t>)</a:t>
            </a:r>
            <a:r>
              <a:rPr lang="ar-IQ" dirty="0">
                <a:solidFill>
                  <a:schemeClr val="tx2"/>
                </a:solidFill>
              </a:rPr>
              <a:t> </a:t>
            </a: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أنواع العينات </a:t>
            </a:r>
            <a:endParaRPr lang="ar-IQ"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pic>
        <p:nvPicPr>
          <p:cNvPr id="103426" name="Picture 2"/>
          <p:cNvPicPr>
            <a:picLocks noGrp="1" noChangeAspect="1" noChangeArrowheads="1"/>
          </p:cNvPicPr>
          <p:nvPr>
            <p:ph idx="1"/>
          </p:nvPr>
        </p:nvPicPr>
        <p:blipFill>
          <a:blip r:embed="rId2" cstate="print"/>
          <a:srcRect/>
          <a:stretch>
            <a:fillRect/>
          </a:stretch>
        </p:blipFill>
        <p:spPr bwMode="auto">
          <a:xfrm>
            <a:off x="899592" y="4509120"/>
            <a:ext cx="7128792" cy="2016224"/>
          </a:xfrm>
          <a:prstGeom prst="rect">
            <a:avLst/>
          </a:prstGeom>
          <a:noFill/>
          <a:ln w="9525">
            <a:noFill/>
            <a:miter lim="800000"/>
            <a:headEnd/>
            <a:tailEnd/>
          </a:ln>
        </p:spPr>
      </p:pic>
      <p:sp>
        <p:nvSpPr>
          <p:cNvPr id="6" name="مربع نص 5"/>
          <p:cNvSpPr txBox="1"/>
          <p:nvPr/>
        </p:nvSpPr>
        <p:spPr>
          <a:xfrm>
            <a:off x="179512" y="1340768"/>
            <a:ext cx="8784976" cy="3539430"/>
          </a:xfrm>
          <a:prstGeom prst="rect">
            <a:avLst/>
          </a:prstGeom>
          <a:noFill/>
        </p:spPr>
        <p:txBody>
          <a:bodyPr wrap="square" rtlCol="1">
            <a:spAutoFit/>
          </a:bodyPr>
          <a:lstStyle/>
          <a:p>
            <a:pPr algn="justLow" rtl="1"/>
            <a:r>
              <a:rPr lang="ar-IQ" sz="2800" b="1" u="sng" dirty="0">
                <a:solidFill>
                  <a:srgbClr val="FF0000"/>
                </a:solidFill>
              </a:rPr>
              <a:t>ثالثاً </a:t>
            </a:r>
            <a:r>
              <a:rPr lang="ar-IQ" sz="2800" b="1" u="sng" dirty="0">
                <a:solidFill>
                  <a:srgbClr val="FF0000"/>
                </a:solidFill>
              </a:rPr>
              <a:t>:- العينة </a:t>
            </a:r>
            <a:r>
              <a:rPr lang="ar-IQ" sz="2800" b="1" u="sng" dirty="0">
                <a:solidFill>
                  <a:srgbClr val="FF0000"/>
                </a:solidFill>
              </a:rPr>
              <a:t>الطبقية </a:t>
            </a:r>
            <a:r>
              <a:rPr lang="ar-IQ" sz="2800" b="1" u="sng" dirty="0">
                <a:solidFill>
                  <a:srgbClr val="FF0000"/>
                </a:solidFill>
              </a:rPr>
              <a:t>: </a:t>
            </a:r>
            <a:r>
              <a:rPr lang="ar-IQ" sz="2800" b="1" dirty="0">
                <a:solidFill>
                  <a:srgbClr val="FF0000"/>
                </a:solidFill>
              </a:rPr>
              <a:t>تحتاج </a:t>
            </a:r>
            <a:r>
              <a:rPr lang="ar-IQ" sz="2800" b="1" dirty="0"/>
              <a:t>إلى دراسة المجتمع لتقسيمه إلى طبقات أو مجموعات متجانسة لظاهرة لها علاقة بالمتغير المطلوب بحثه على أن يكون حجم كل طبقة في العينة متناسباً مع حجم الطبقة المناظرة في المجتمع الأساس ويتم اختيار وحدات كل طبقة في العينة على حده بطريقة </a:t>
            </a:r>
            <a:r>
              <a:rPr lang="ar-IQ" sz="2800" b="1" dirty="0"/>
              <a:t>عشوائية .</a:t>
            </a:r>
            <a:r>
              <a:rPr lang="ar-IQ" sz="2800" b="1" dirty="0"/>
              <a:t> </a:t>
            </a:r>
            <a:r>
              <a:rPr lang="ar-IQ" sz="2800" b="1" dirty="0">
                <a:solidFill>
                  <a:srgbClr val="FF0000"/>
                </a:solidFill>
              </a:rPr>
              <a:t>ومن أهم </a:t>
            </a:r>
            <a:r>
              <a:rPr lang="ar-IQ" sz="2800" b="1" dirty="0">
                <a:solidFill>
                  <a:srgbClr val="FF0000"/>
                </a:solidFill>
              </a:rPr>
              <a:t>مزاياها:</a:t>
            </a:r>
            <a:r>
              <a:rPr lang="ar-IQ" sz="2800" b="1" dirty="0">
                <a:solidFill>
                  <a:srgbClr val="FF0000"/>
                </a:solidFill>
              </a:rPr>
              <a:t> </a:t>
            </a:r>
            <a:endParaRPr lang="en-US" sz="2800" b="1" dirty="0">
              <a:solidFill>
                <a:srgbClr val="FF0000"/>
              </a:solidFill>
            </a:endParaRPr>
          </a:p>
          <a:p>
            <a:pPr marL="514350" lvl="0" indent="-514350" algn="justLow" rtl="1">
              <a:buFont typeface="+mj-lt"/>
              <a:buAutoNum type="arabicParenR"/>
            </a:pPr>
            <a:r>
              <a:rPr lang="ar-IQ" sz="2800" b="1" dirty="0">
                <a:solidFill>
                  <a:schemeClr val="tx2"/>
                </a:solidFill>
              </a:rPr>
              <a:t>تحتوي على وحدات من كل </a:t>
            </a:r>
            <a:r>
              <a:rPr lang="ar-IQ" sz="2800" b="1" dirty="0">
                <a:solidFill>
                  <a:schemeClr val="tx2"/>
                </a:solidFill>
              </a:rPr>
              <a:t>طبقة .</a:t>
            </a:r>
            <a:endParaRPr lang="en-US" sz="2800" b="1" dirty="0">
              <a:solidFill>
                <a:schemeClr val="tx2"/>
              </a:solidFill>
            </a:endParaRPr>
          </a:p>
          <a:p>
            <a:pPr marL="514350" lvl="0" indent="-514350" algn="justLow" rtl="1">
              <a:buFont typeface="+mj-lt"/>
              <a:buAutoNum type="arabicParenR"/>
            </a:pPr>
            <a:r>
              <a:rPr lang="ar-IQ" sz="2800" b="1" dirty="0">
                <a:solidFill>
                  <a:schemeClr val="tx2"/>
                </a:solidFill>
              </a:rPr>
              <a:t>أدق تمثيلاً للمجتمع من العشوائية </a:t>
            </a:r>
            <a:r>
              <a:rPr lang="ar-IQ" sz="2800" b="1" dirty="0">
                <a:solidFill>
                  <a:schemeClr val="tx2"/>
                </a:solidFill>
              </a:rPr>
              <a:t>والمنتظمة .</a:t>
            </a:r>
            <a:endParaRPr lang="en-US" sz="2800" b="1" dirty="0">
              <a:solidFill>
                <a:schemeClr val="tx2"/>
              </a:solidFill>
            </a:endParaRPr>
          </a:p>
          <a:p>
            <a:pPr algn="justLow"/>
            <a:endParaRPr lang="ar-IQ"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b="1" dirty="0" smtClean="0"/>
              <a:t>مثال حول العينة الطبقية </a:t>
            </a:r>
            <a:endParaRPr lang="ar-IQ" sz="3200" b="1"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pic>
        <p:nvPicPr>
          <p:cNvPr id="104450" name="Picture 2"/>
          <p:cNvPicPr>
            <a:picLocks noGrp="1" noChangeAspect="1" noChangeArrowheads="1"/>
          </p:cNvPicPr>
          <p:nvPr>
            <p:ph idx="1"/>
          </p:nvPr>
        </p:nvPicPr>
        <p:blipFill>
          <a:blip r:embed="rId2" cstate="print"/>
          <a:srcRect/>
          <a:stretch>
            <a:fillRect/>
          </a:stretch>
        </p:blipFill>
        <p:spPr bwMode="auto">
          <a:xfrm>
            <a:off x="179512" y="1556792"/>
            <a:ext cx="8778974" cy="38884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b="1" dirty="0" smtClean="0"/>
              <a:t>الحل </a:t>
            </a:r>
            <a:endParaRPr lang="ar-IQ" sz="3200" b="1"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pic>
        <p:nvPicPr>
          <p:cNvPr id="105474" name="Picture 2"/>
          <p:cNvPicPr>
            <a:picLocks noGrp="1" noChangeAspect="1" noChangeArrowheads="1"/>
          </p:cNvPicPr>
          <p:nvPr>
            <p:ph idx="1"/>
          </p:nvPr>
        </p:nvPicPr>
        <p:blipFill>
          <a:blip r:embed="rId2" cstate="print"/>
          <a:srcRect/>
          <a:stretch>
            <a:fillRect/>
          </a:stretch>
        </p:blipFill>
        <p:spPr bwMode="auto">
          <a:xfrm>
            <a:off x="179512" y="1268760"/>
            <a:ext cx="8784976" cy="525658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توضيح الحل في </a:t>
            </a:r>
            <a:r>
              <a:rPr lang="ar-IQ" dirty="0" smtClean="0"/>
              <a:t>الحجدجول</a:t>
            </a:r>
            <a:r>
              <a:rPr lang="ar-IQ" dirty="0" smtClean="0"/>
              <a:t> السابق </a:t>
            </a:r>
            <a:endParaRPr lang="ar-IQ" dirty="0"/>
          </a:p>
        </p:txBody>
      </p:sp>
      <p:sp>
        <p:nvSpPr>
          <p:cNvPr id="3" name="عنصر نائب للمحتوى 2"/>
          <p:cNvSpPr>
            <a:spLocks noGrp="1"/>
          </p:cNvSpPr>
          <p:nvPr>
            <p:ph idx="1"/>
          </p:nvPr>
        </p:nvSpPr>
        <p:spPr/>
        <p:txBody>
          <a:bodyPr/>
          <a:lstStyle/>
          <a:p>
            <a:r>
              <a:rPr lang="ar-SA" sz="2400" dirty="0">
                <a:solidFill>
                  <a:schemeClr val="tx2"/>
                </a:solidFill>
              </a:rPr>
              <a:t>وهذا يعني أننا </a:t>
            </a:r>
            <a:endParaRPr lang="en-US" sz="2400" dirty="0">
              <a:solidFill>
                <a:schemeClr val="tx2"/>
              </a:solidFill>
            </a:endParaRPr>
          </a:p>
          <a:p>
            <a:r>
              <a:rPr lang="ar-SA" sz="2400" dirty="0">
                <a:solidFill>
                  <a:schemeClr val="tx2"/>
                </a:solidFill>
              </a:rPr>
              <a:t>- </a:t>
            </a:r>
            <a:r>
              <a:rPr lang="ar-SA" sz="2400" dirty="0">
                <a:solidFill>
                  <a:schemeClr val="tx2"/>
                </a:solidFill>
              </a:rPr>
              <a:t>سنختار </a:t>
            </a:r>
            <a:r>
              <a:rPr lang="ar-SA" sz="2400" dirty="0">
                <a:solidFill>
                  <a:schemeClr val="tx2"/>
                </a:solidFill>
              </a:rPr>
              <a:t>(8) من طلبة المرحلة </a:t>
            </a:r>
            <a:r>
              <a:rPr lang="ar-SA" sz="2400" dirty="0">
                <a:solidFill>
                  <a:schemeClr val="tx2"/>
                </a:solidFill>
              </a:rPr>
              <a:t>ألآولى</a:t>
            </a:r>
            <a:r>
              <a:rPr lang="ar-SA" sz="2400" dirty="0">
                <a:solidFill>
                  <a:schemeClr val="tx2"/>
                </a:solidFill>
              </a:rPr>
              <a:t> والبالغ عددهم 400 طالب بطريقة العينة العشوائية </a:t>
            </a:r>
            <a:endParaRPr lang="en-US" sz="2400" dirty="0">
              <a:solidFill>
                <a:schemeClr val="tx2"/>
              </a:solidFill>
            </a:endParaRPr>
          </a:p>
          <a:p>
            <a:r>
              <a:rPr lang="ar-SA" sz="2400" dirty="0">
                <a:solidFill>
                  <a:schemeClr val="tx2"/>
                </a:solidFill>
              </a:rPr>
              <a:t>- </a:t>
            </a:r>
            <a:r>
              <a:rPr lang="ar-SA" sz="2400" dirty="0">
                <a:solidFill>
                  <a:schemeClr val="tx2"/>
                </a:solidFill>
              </a:rPr>
              <a:t>سنختار </a:t>
            </a:r>
            <a:r>
              <a:rPr lang="ar-SA" sz="2400" dirty="0">
                <a:solidFill>
                  <a:schemeClr val="tx2"/>
                </a:solidFill>
              </a:rPr>
              <a:t>(6) من طلبة المرحلة </a:t>
            </a:r>
            <a:r>
              <a:rPr lang="ar-SA" sz="2400" dirty="0">
                <a:solidFill>
                  <a:schemeClr val="tx2"/>
                </a:solidFill>
              </a:rPr>
              <a:t>ألآولى</a:t>
            </a:r>
            <a:r>
              <a:rPr lang="ar-SA" sz="2400" dirty="0">
                <a:solidFill>
                  <a:schemeClr val="tx2"/>
                </a:solidFill>
              </a:rPr>
              <a:t> والبالغ عددهم 300 طالب بطريقة العينة العشوائية </a:t>
            </a:r>
            <a:endParaRPr lang="en-US" sz="2400" dirty="0">
              <a:solidFill>
                <a:schemeClr val="tx2"/>
              </a:solidFill>
            </a:endParaRPr>
          </a:p>
          <a:p>
            <a:r>
              <a:rPr lang="ar-SA" sz="2400" dirty="0">
                <a:solidFill>
                  <a:schemeClr val="tx2"/>
                </a:solidFill>
              </a:rPr>
              <a:t>- </a:t>
            </a:r>
            <a:r>
              <a:rPr lang="ar-SA" sz="2400" dirty="0">
                <a:solidFill>
                  <a:schemeClr val="tx2"/>
                </a:solidFill>
              </a:rPr>
              <a:t>سنختار </a:t>
            </a:r>
            <a:r>
              <a:rPr lang="ar-SA" sz="2400" dirty="0">
                <a:solidFill>
                  <a:schemeClr val="tx2"/>
                </a:solidFill>
              </a:rPr>
              <a:t>(4) من طلبة المرحلة </a:t>
            </a:r>
            <a:r>
              <a:rPr lang="ar-SA" sz="2400" dirty="0">
                <a:solidFill>
                  <a:schemeClr val="tx2"/>
                </a:solidFill>
              </a:rPr>
              <a:t>ألآولى</a:t>
            </a:r>
            <a:r>
              <a:rPr lang="ar-SA" sz="2400" dirty="0">
                <a:solidFill>
                  <a:schemeClr val="tx2"/>
                </a:solidFill>
              </a:rPr>
              <a:t> والبالغ عددهم 200 طالب بطريقة العينة العشوائية </a:t>
            </a:r>
            <a:endParaRPr lang="en-US" sz="2400" dirty="0">
              <a:solidFill>
                <a:schemeClr val="tx2"/>
              </a:solidFill>
            </a:endParaRPr>
          </a:p>
          <a:p>
            <a:r>
              <a:rPr lang="ar-SA" sz="2400" dirty="0">
                <a:solidFill>
                  <a:schemeClr val="tx2"/>
                </a:solidFill>
              </a:rPr>
              <a:t>- </a:t>
            </a:r>
            <a:r>
              <a:rPr lang="ar-SA" sz="2400" dirty="0">
                <a:solidFill>
                  <a:schemeClr val="tx2"/>
                </a:solidFill>
              </a:rPr>
              <a:t>سنختار </a:t>
            </a:r>
            <a:r>
              <a:rPr lang="ar-SA" sz="2400" dirty="0">
                <a:solidFill>
                  <a:schemeClr val="tx2"/>
                </a:solidFill>
              </a:rPr>
              <a:t>(2) من طلبة المرحلة </a:t>
            </a:r>
            <a:r>
              <a:rPr lang="ar-SA" sz="2400" dirty="0">
                <a:solidFill>
                  <a:schemeClr val="tx2"/>
                </a:solidFill>
              </a:rPr>
              <a:t>ألآولى</a:t>
            </a:r>
            <a:r>
              <a:rPr lang="ar-SA" sz="2400" dirty="0">
                <a:solidFill>
                  <a:schemeClr val="tx2"/>
                </a:solidFill>
              </a:rPr>
              <a:t> والبالغ عددهم 100 طالب بطريقة العينة العشوائية </a:t>
            </a:r>
            <a:endParaRPr lang="en-US" sz="2400" dirty="0">
              <a:solidFill>
                <a:schemeClr val="tx2"/>
              </a:solidFill>
            </a:endParaRPr>
          </a:p>
          <a:p>
            <a:pPr>
              <a:buNone/>
            </a:pPr>
            <a:endParaRPr lang="en-US" sz="2400" dirty="0">
              <a:solidFill>
                <a:schemeClr val="tx2"/>
              </a:solidFill>
            </a:endParaRPr>
          </a:p>
          <a:p>
            <a:r>
              <a:rPr lang="ar-SA" sz="2400" dirty="0">
                <a:solidFill>
                  <a:schemeClr val="tx2"/>
                </a:solidFill>
              </a:rPr>
              <a:t>وهنا نلاحظ انه لابد من يكون المجموع هو نفسه عدد افراد العينة المطلوبة </a:t>
            </a:r>
            <a:endParaRPr lang="en-US" sz="2400" dirty="0">
              <a:solidFill>
                <a:schemeClr val="tx2"/>
              </a:solidFill>
            </a:endParaRPr>
          </a:p>
          <a:p>
            <a:endParaRPr lang="ar-IQ" sz="2400" dirty="0">
              <a:solidFill>
                <a:schemeClr val="tx2"/>
              </a:solidFill>
            </a:endParaRP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عنصر نائب للتذييل 4"/>
          <p:cNvSpPr>
            <a:spLocks noGrp="1"/>
          </p:cNvSpPr>
          <p:nvPr>
            <p:ph type="ftr" sz="quarter" idx="11"/>
          </p:nvPr>
        </p:nvSpPr>
        <p:spPr/>
        <p:txBody>
          <a:bodyPr/>
          <a:lstStyle/>
          <a:p>
            <a:r>
              <a:rPr lang="ar-IQ" dirty="0" smtClean="0"/>
              <a:t>كلية التربية البدنية وعلوم الرياضة </a:t>
            </a:r>
            <a:endParaRPr lang="en-US" dirty="0"/>
          </a:p>
        </p:txBody>
      </p:sp>
      <p:sp>
        <p:nvSpPr>
          <p:cNvPr id="86018" name="Rectangle 2"/>
          <p:cNvSpPr>
            <a:spLocks noGrp="1" noChangeArrowheads="1"/>
          </p:cNvSpPr>
          <p:nvPr>
            <p:ph type="title"/>
          </p:nvPr>
        </p:nvSpPr>
        <p:spPr/>
        <p:txBody>
          <a:bodyPr/>
          <a:lstStyle/>
          <a:p>
            <a:r>
              <a:rPr lang="ar-IQ" dirty="0" smtClean="0"/>
              <a:t>مواضيع المحاضرة ألأولى </a:t>
            </a:r>
            <a:endParaRPr lang="en-US" dirty="0">
              <a:solidFill>
                <a:schemeClr val="accent1"/>
              </a:solidFill>
            </a:endParaRPr>
          </a:p>
        </p:txBody>
      </p:sp>
      <p:sp>
        <p:nvSpPr>
          <p:cNvPr id="86019" name="Text Box 3"/>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ar-IQ" dirty="0"/>
          </a:p>
        </p:txBody>
      </p:sp>
      <p:sp>
        <p:nvSpPr>
          <p:cNvPr id="86022" name="AutoShape 6"/>
          <p:cNvSpPr>
            <a:spLocks noChangeArrowheads="1"/>
          </p:cNvSpPr>
          <p:nvPr/>
        </p:nvSpPr>
        <p:spPr bwMode="gray">
          <a:xfrm>
            <a:off x="2476500" y="4876800"/>
            <a:ext cx="4419600" cy="508000"/>
          </a:xfrm>
          <a:prstGeom prst="roundRect">
            <a:avLst>
              <a:gd name="adj" fmla="val 50000"/>
            </a:avLst>
          </a:prstGeom>
          <a:gradFill rotWithShape="1">
            <a:gsLst>
              <a:gs pos="0">
                <a:schemeClr val="accent1">
                  <a:gamma/>
                  <a:tint val="0"/>
                  <a:invGamma/>
                </a:schemeClr>
              </a:gs>
              <a:gs pos="100000">
                <a:schemeClr val="accent1"/>
              </a:gs>
            </a:gsLst>
            <a:lin ang="0" scaled="1"/>
          </a:gradFill>
          <a:ln w="28575" algn="ctr">
            <a:solidFill>
              <a:schemeClr val="bg2"/>
            </a:solidFill>
            <a:round/>
            <a:headEnd/>
            <a:tailEnd/>
          </a:ln>
          <a:effectLst/>
        </p:spPr>
        <p:txBody>
          <a:bodyPr wrap="none" anchor="ctr"/>
          <a:lstStyle/>
          <a:p>
            <a:pPr eaLnBrk="0" hangingPunct="0"/>
            <a:r>
              <a:rPr lang="ar-IQ" b="1" dirty="0" smtClean="0">
                <a:solidFill>
                  <a:schemeClr val="tx2"/>
                </a:solidFill>
              </a:rPr>
              <a:t>طرق جمع </a:t>
            </a:r>
            <a:r>
              <a:rPr lang="ar-IQ" b="1" dirty="0" smtClean="0">
                <a:solidFill>
                  <a:schemeClr val="tx2"/>
                </a:solidFill>
              </a:rPr>
              <a:t>البيانات </a:t>
            </a:r>
            <a:r>
              <a:rPr lang="ar-IQ" b="1" dirty="0" smtClean="0">
                <a:solidFill>
                  <a:schemeClr val="tx2"/>
                </a:solidFill>
              </a:rPr>
              <a:t>( </a:t>
            </a:r>
            <a:r>
              <a:rPr lang="ar-IQ" b="1" dirty="0" smtClean="0">
                <a:solidFill>
                  <a:schemeClr val="tx2"/>
                </a:solidFill>
              </a:rPr>
              <a:t>مجتمع </a:t>
            </a:r>
            <a:r>
              <a:rPr lang="ar-IQ" b="1" dirty="0" smtClean="0">
                <a:solidFill>
                  <a:schemeClr val="tx2"/>
                </a:solidFill>
              </a:rPr>
              <a:t>– </a:t>
            </a:r>
            <a:r>
              <a:rPr lang="ar-IQ" b="1" dirty="0" smtClean="0">
                <a:solidFill>
                  <a:schemeClr val="tx2"/>
                </a:solidFill>
              </a:rPr>
              <a:t>عينة </a:t>
            </a:r>
            <a:r>
              <a:rPr lang="ar-IQ" b="1" dirty="0" smtClean="0">
                <a:solidFill>
                  <a:schemeClr val="tx2"/>
                </a:solidFill>
              </a:rPr>
              <a:t>– </a:t>
            </a:r>
            <a:r>
              <a:rPr lang="ar-IQ" b="1" dirty="0" smtClean="0">
                <a:solidFill>
                  <a:schemeClr val="tx2"/>
                </a:solidFill>
              </a:rPr>
              <a:t>اختبارات ....الخ )</a:t>
            </a:r>
            <a:endParaRPr lang="en-US" b="1" dirty="0">
              <a:solidFill>
                <a:schemeClr val="tx2"/>
              </a:solidFill>
            </a:endParaRPr>
          </a:p>
        </p:txBody>
      </p:sp>
      <p:sp>
        <p:nvSpPr>
          <p:cNvPr id="86023" name="AutoShape 7"/>
          <p:cNvSpPr>
            <a:spLocks noChangeArrowheads="1"/>
          </p:cNvSpPr>
          <p:nvPr/>
        </p:nvSpPr>
        <p:spPr bwMode="gray">
          <a:xfrm>
            <a:off x="2514600" y="4114800"/>
            <a:ext cx="4419600" cy="508000"/>
          </a:xfrm>
          <a:prstGeom prst="roundRect">
            <a:avLst>
              <a:gd name="adj" fmla="val 50000"/>
            </a:avLst>
          </a:prstGeom>
          <a:gradFill rotWithShape="1">
            <a:gsLst>
              <a:gs pos="0">
                <a:schemeClr val="hlink">
                  <a:gamma/>
                  <a:tint val="0"/>
                  <a:invGamma/>
                </a:schemeClr>
              </a:gs>
              <a:gs pos="100000">
                <a:schemeClr val="hlink"/>
              </a:gs>
            </a:gsLst>
            <a:lin ang="0" scaled="1"/>
          </a:gradFill>
          <a:ln w="28575" algn="ctr">
            <a:solidFill>
              <a:schemeClr val="bg2"/>
            </a:solidFill>
            <a:round/>
            <a:headEnd/>
            <a:tailEnd/>
          </a:ln>
          <a:effectLst/>
        </p:spPr>
        <p:txBody>
          <a:bodyPr wrap="none" anchor="ctr"/>
          <a:lstStyle/>
          <a:p>
            <a:pPr algn="ctr" eaLnBrk="0" hangingPunct="0"/>
            <a:r>
              <a:rPr lang="ar-IQ" b="1" dirty="0" smtClean="0">
                <a:solidFill>
                  <a:schemeClr val="tx2"/>
                </a:solidFill>
              </a:rPr>
              <a:t>مصادر جمع البيانات </a:t>
            </a:r>
            <a:endParaRPr lang="en-US" b="1" dirty="0">
              <a:solidFill>
                <a:schemeClr val="tx2"/>
              </a:solidFill>
            </a:endParaRPr>
          </a:p>
        </p:txBody>
      </p:sp>
      <p:sp>
        <p:nvSpPr>
          <p:cNvPr id="86024" name="AutoShape 8"/>
          <p:cNvSpPr>
            <a:spLocks noChangeArrowheads="1"/>
          </p:cNvSpPr>
          <p:nvPr/>
        </p:nvSpPr>
        <p:spPr bwMode="gray">
          <a:xfrm>
            <a:off x="2482850" y="3352800"/>
            <a:ext cx="4419600" cy="508000"/>
          </a:xfrm>
          <a:prstGeom prst="roundRect">
            <a:avLst>
              <a:gd name="adj" fmla="val 50000"/>
            </a:avLst>
          </a:prstGeom>
          <a:gradFill rotWithShape="1">
            <a:gsLst>
              <a:gs pos="0">
                <a:schemeClr val="accent1">
                  <a:gamma/>
                  <a:tint val="0"/>
                  <a:invGamma/>
                </a:schemeClr>
              </a:gs>
              <a:gs pos="100000">
                <a:schemeClr val="accent1"/>
              </a:gs>
            </a:gsLst>
            <a:lin ang="0" scaled="1"/>
          </a:gradFill>
          <a:ln w="28575" algn="ctr">
            <a:solidFill>
              <a:schemeClr val="bg2"/>
            </a:solidFill>
            <a:round/>
            <a:headEnd/>
            <a:tailEnd/>
          </a:ln>
          <a:effectLst/>
        </p:spPr>
        <p:txBody>
          <a:bodyPr wrap="none" anchor="ctr"/>
          <a:lstStyle/>
          <a:p>
            <a:pPr algn="ctr" eaLnBrk="0" hangingPunct="0"/>
            <a:r>
              <a:rPr lang="ar-IQ" b="1" dirty="0" smtClean="0">
                <a:solidFill>
                  <a:schemeClr val="tx2"/>
                </a:solidFill>
              </a:rPr>
              <a:t>انواع البيانات </a:t>
            </a:r>
            <a:endParaRPr lang="en-US" b="1" dirty="0">
              <a:solidFill>
                <a:schemeClr val="tx2"/>
              </a:solidFill>
            </a:endParaRPr>
          </a:p>
        </p:txBody>
      </p:sp>
      <p:sp>
        <p:nvSpPr>
          <p:cNvPr id="86025" name="AutoShape 9"/>
          <p:cNvSpPr>
            <a:spLocks noChangeArrowheads="1"/>
          </p:cNvSpPr>
          <p:nvPr/>
        </p:nvSpPr>
        <p:spPr bwMode="gray">
          <a:xfrm>
            <a:off x="2482850" y="2590800"/>
            <a:ext cx="4419600" cy="508000"/>
          </a:xfrm>
          <a:prstGeom prst="roundRect">
            <a:avLst>
              <a:gd name="adj" fmla="val 50000"/>
            </a:avLst>
          </a:prstGeom>
          <a:gradFill rotWithShape="1">
            <a:gsLst>
              <a:gs pos="0">
                <a:schemeClr val="hlink">
                  <a:gamma/>
                  <a:tint val="0"/>
                  <a:invGamma/>
                </a:schemeClr>
              </a:gs>
              <a:gs pos="100000">
                <a:schemeClr val="hlink"/>
              </a:gs>
            </a:gsLst>
            <a:lin ang="0" scaled="1"/>
          </a:gradFill>
          <a:ln w="28575" algn="ctr">
            <a:solidFill>
              <a:schemeClr val="bg2"/>
            </a:solidFill>
            <a:round/>
            <a:headEnd/>
            <a:tailEnd/>
          </a:ln>
          <a:effectLst/>
        </p:spPr>
        <p:txBody>
          <a:bodyPr wrap="none" anchor="ctr"/>
          <a:lstStyle/>
          <a:p>
            <a:pPr algn="ctr" eaLnBrk="0" hangingPunct="0"/>
            <a:r>
              <a:rPr lang="ar-IQ" b="1" dirty="0" smtClean="0">
                <a:solidFill>
                  <a:schemeClr val="tx2"/>
                </a:solidFill>
              </a:rPr>
              <a:t>البيانات وخصائصها</a:t>
            </a:r>
            <a:endParaRPr lang="en-US" b="1" dirty="0">
              <a:solidFill>
                <a:schemeClr val="tx2"/>
              </a:solidFill>
            </a:endParaRPr>
          </a:p>
        </p:txBody>
      </p:sp>
      <p:sp>
        <p:nvSpPr>
          <p:cNvPr id="86026" name="AutoShape 10"/>
          <p:cNvSpPr>
            <a:spLocks noChangeArrowheads="1"/>
          </p:cNvSpPr>
          <p:nvPr/>
        </p:nvSpPr>
        <p:spPr bwMode="gray">
          <a:xfrm>
            <a:off x="2482850" y="1820863"/>
            <a:ext cx="4419600" cy="508000"/>
          </a:xfrm>
          <a:prstGeom prst="roundRect">
            <a:avLst>
              <a:gd name="adj" fmla="val 50000"/>
            </a:avLst>
          </a:prstGeom>
          <a:gradFill rotWithShape="1">
            <a:gsLst>
              <a:gs pos="0">
                <a:schemeClr val="accent1">
                  <a:gamma/>
                  <a:tint val="0"/>
                  <a:invGamma/>
                </a:schemeClr>
              </a:gs>
              <a:gs pos="100000">
                <a:schemeClr val="accent1"/>
              </a:gs>
            </a:gsLst>
            <a:lin ang="0" scaled="1"/>
          </a:gradFill>
          <a:ln w="28575" algn="ctr">
            <a:solidFill>
              <a:schemeClr val="bg2"/>
            </a:solidFill>
            <a:round/>
            <a:headEnd/>
            <a:tailEnd/>
          </a:ln>
          <a:effectLst/>
        </p:spPr>
        <p:txBody>
          <a:bodyPr wrap="none" anchor="ctr"/>
          <a:lstStyle/>
          <a:p>
            <a:pPr algn="ctr" eaLnBrk="0" hangingPunct="0"/>
            <a:r>
              <a:rPr lang="ar-IQ" b="1" dirty="0" smtClean="0">
                <a:solidFill>
                  <a:schemeClr val="tx2"/>
                </a:solidFill>
              </a:rPr>
              <a:t>الاحصاء وأهميته بالرياضة </a:t>
            </a:r>
            <a:endParaRPr lang="en-US" b="1" dirty="0">
              <a:solidFill>
                <a:schemeClr val="tx2"/>
              </a:solidFill>
            </a:endParaRPr>
          </a:p>
        </p:txBody>
      </p:sp>
      <p:grpSp>
        <p:nvGrpSpPr>
          <p:cNvPr id="86027" name="Group 11"/>
          <p:cNvGrpSpPr>
            <a:grpSpLocks/>
          </p:cNvGrpSpPr>
          <p:nvPr/>
        </p:nvGrpSpPr>
        <p:grpSpPr bwMode="auto">
          <a:xfrm>
            <a:off x="7236296" y="1844824"/>
            <a:ext cx="381000" cy="381000"/>
            <a:chOff x="2078" y="1680"/>
            <a:chExt cx="1615" cy="1615"/>
          </a:xfrm>
        </p:grpSpPr>
        <p:sp>
          <p:nvSpPr>
            <p:cNvPr id="86028" name="Oval 12"/>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dirty="0"/>
            </a:p>
          </p:txBody>
        </p:sp>
        <p:sp>
          <p:nvSpPr>
            <p:cNvPr id="86029" name="Oval 13"/>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dirty="0"/>
            </a:p>
          </p:txBody>
        </p:sp>
        <p:sp>
          <p:nvSpPr>
            <p:cNvPr id="86030" name="Oval 14"/>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dirty="0"/>
            </a:p>
          </p:txBody>
        </p:sp>
        <p:sp>
          <p:nvSpPr>
            <p:cNvPr id="86031" name="Oval 15"/>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ar-IQ" dirty="0"/>
            </a:p>
          </p:txBody>
        </p:sp>
        <p:sp>
          <p:nvSpPr>
            <p:cNvPr id="86032" name="Oval 16"/>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dirty="0"/>
            </a:p>
          </p:txBody>
        </p:sp>
        <p:sp>
          <p:nvSpPr>
            <p:cNvPr id="86033" name="Oval 17"/>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ar-IQ" dirty="0"/>
            </a:p>
          </p:txBody>
        </p:sp>
      </p:grpSp>
      <p:grpSp>
        <p:nvGrpSpPr>
          <p:cNvPr id="86034" name="Group 18"/>
          <p:cNvGrpSpPr>
            <a:grpSpLocks/>
          </p:cNvGrpSpPr>
          <p:nvPr/>
        </p:nvGrpSpPr>
        <p:grpSpPr bwMode="auto">
          <a:xfrm>
            <a:off x="7236296" y="2564904"/>
            <a:ext cx="381000" cy="381000"/>
            <a:chOff x="2078" y="1680"/>
            <a:chExt cx="1615" cy="1615"/>
          </a:xfrm>
        </p:grpSpPr>
        <p:sp>
          <p:nvSpPr>
            <p:cNvPr id="86035" name="Oval 19"/>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dirty="0"/>
            </a:p>
          </p:txBody>
        </p:sp>
        <p:sp>
          <p:nvSpPr>
            <p:cNvPr id="86036" name="Oval 20"/>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dirty="0"/>
            </a:p>
          </p:txBody>
        </p:sp>
        <p:sp>
          <p:nvSpPr>
            <p:cNvPr id="86037" name="Oval 21"/>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dirty="0"/>
            </a:p>
          </p:txBody>
        </p:sp>
        <p:sp>
          <p:nvSpPr>
            <p:cNvPr id="86038" name="Oval 22"/>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w="38100" algn="ctr">
              <a:noFill/>
              <a:round/>
              <a:headEnd/>
              <a:tailEnd/>
            </a:ln>
            <a:effectLst/>
          </p:spPr>
          <p:txBody>
            <a:bodyPr wrap="none" anchor="ctr">
              <a:spAutoFit/>
            </a:bodyPr>
            <a:lstStyle/>
            <a:p>
              <a:endParaRPr lang="ar-IQ" dirty="0"/>
            </a:p>
          </p:txBody>
        </p:sp>
        <p:sp>
          <p:nvSpPr>
            <p:cNvPr id="86039" name="Oval 23"/>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dirty="0"/>
            </a:p>
          </p:txBody>
        </p:sp>
        <p:sp>
          <p:nvSpPr>
            <p:cNvPr id="86040" name="Oval 24"/>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w="38100" algn="ctr">
              <a:noFill/>
              <a:round/>
              <a:headEnd/>
              <a:tailEnd/>
            </a:ln>
            <a:effectLst/>
          </p:spPr>
          <p:txBody>
            <a:bodyPr anchor="ctr">
              <a:spAutoFit/>
            </a:bodyPr>
            <a:lstStyle/>
            <a:p>
              <a:endParaRPr lang="ar-IQ" dirty="0"/>
            </a:p>
          </p:txBody>
        </p:sp>
      </p:grpSp>
      <p:grpSp>
        <p:nvGrpSpPr>
          <p:cNvPr id="86041" name="Group 25"/>
          <p:cNvGrpSpPr>
            <a:grpSpLocks/>
          </p:cNvGrpSpPr>
          <p:nvPr/>
        </p:nvGrpSpPr>
        <p:grpSpPr bwMode="auto">
          <a:xfrm>
            <a:off x="7236296" y="3356992"/>
            <a:ext cx="381000" cy="381000"/>
            <a:chOff x="2078" y="1680"/>
            <a:chExt cx="1615" cy="1615"/>
          </a:xfrm>
        </p:grpSpPr>
        <p:sp>
          <p:nvSpPr>
            <p:cNvPr id="86042" name="Oval 26"/>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dirty="0"/>
            </a:p>
          </p:txBody>
        </p:sp>
        <p:sp>
          <p:nvSpPr>
            <p:cNvPr id="86043" name="Oval 27"/>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dirty="0"/>
            </a:p>
          </p:txBody>
        </p:sp>
        <p:sp>
          <p:nvSpPr>
            <p:cNvPr id="86044" name="Oval 28"/>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dirty="0"/>
            </a:p>
          </p:txBody>
        </p:sp>
        <p:sp>
          <p:nvSpPr>
            <p:cNvPr id="86045" name="Oval 29"/>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w="38100" algn="ctr">
              <a:noFill/>
              <a:round/>
              <a:headEnd/>
              <a:tailEnd/>
            </a:ln>
            <a:effectLst/>
          </p:spPr>
          <p:txBody>
            <a:bodyPr wrap="none" anchor="ctr">
              <a:spAutoFit/>
            </a:bodyPr>
            <a:lstStyle/>
            <a:p>
              <a:endParaRPr lang="ar-IQ" dirty="0"/>
            </a:p>
          </p:txBody>
        </p:sp>
        <p:sp>
          <p:nvSpPr>
            <p:cNvPr id="86046" name="Oval 30"/>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dirty="0"/>
            </a:p>
          </p:txBody>
        </p:sp>
        <p:sp>
          <p:nvSpPr>
            <p:cNvPr id="86047" name="Oval 31"/>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w="38100" algn="ctr">
              <a:noFill/>
              <a:round/>
              <a:headEnd/>
              <a:tailEnd/>
            </a:ln>
            <a:effectLst/>
          </p:spPr>
          <p:txBody>
            <a:bodyPr anchor="ctr">
              <a:spAutoFit/>
            </a:bodyPr>
            <a:lstStyle/>
            <a:p>
              <a:endParaRPr lang="ar-IQ" dirty="0"/>
            </a:p>
          </p:txBody>
        </p:sp>
      </p:grpSp>
      <p:grpSp>
        <p:nvGrpSpPr>
          <p:cNvPr id="86048" name="Group 32"/>
          <p:cNvGrpSpPr>
            <a:grpSpLocks/>
          </p:cNvGrpSpPr>
          <p:nvPr/>
        </p:nvGrpSpPr>
        <p:grpSpPr bwMode="auto">
          <a:xfrm>
            <a:off x="7236296" y="4221088"/>
            <a:ext cx="381000" cy="381000"/>
            <a:chOff x="2078" y="1680"/>
            <a:chExt cx="1615" cy="1615"/>
          </a:xfrm>
        </p:grpSpPr>
        <p:sp>
          <p:nvSpPr>
            <p:cNvPr id="86049" name="Oval 33"/>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dirty="0"/>
            </a:p>
          </p:txBody>
        </p:sp>
        <p:sp>
          <p:nvSpPr>
            <p:cNvPr id="86050" name="Oval 34"/>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dirty="0"/>
            </a:p>
          </p:txBody>
        </p:sp>
        <p:sp>
          <p:nvSpPr>
            <p:cNvPr id="86051" name="Oval 35"/>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dirty="0"/>
            </a:p>
          </p:txBody>
        </p:sp>
        <p:sp>
          <p:nvSpPr>
            <p:cNvPr id="86052" name="Oval 36"/>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w="38100" algn="ctr">
              <a:noFill/>
              <a:round/>
              <a:headEnd/>
              <a:tailEnd/>
            </a:ln>
            <a:effectLst/>
          </p:spPr>
          <p:txBody>
            <a:bodyPr wrap="none" anchor="ctr">
              <a:spAutoFit/>
            </a:bodyPr>
            <a:lstStyle/>
            <a:p>
              <a:endParaRPr lang="ar-IQ" dirty="0"/>
            </a:p>
          </p:txBody>
        </p:sp>
        <p:sp>
          <p:nvSpPr>
            <p:cNvPr id="86053" name="Oval 37"/>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dirty="0"/>
            </a:p>
          </p:txBody>
        </p:sp>
        <p:sp>
          <p:nvSpPr>
            <p:cNvPr id="86054" name="Oval 38"/>
            <p:cNvSpPr>
              <a:spLocks noChangeArrowheads="1"/>
            </p:cNvSpPr>
            <p:nvPr/>
          </p:nvSpPr>
          <p:spPr bwMode="gray">
            <a:xfrm>
              <a:off x="2337" y="1939"/>
              <a:ext cx="1096" cy="1098"/>
            </a:xfrm>
            <a:prstGeom prst="ellipse">
              <a:avLst/>
            </a:prstGeom>
            <a:gradFill rotWithShape="1">
              <a:gsLst>
                <a:gs pos="0">
                  <a:srgbClr val="8D67E1"/>
                </a:gs>
                <a:gs pos="100000">
                  <a:srgbClr val="8D67E1">
                    <a:gamma/>
                    <a:shade val="48627"/>
                    <a:invGamma/>
                  </a:srgbClr>
                </a:gs>
              </a:gsLst>
              <a:lin ang="2700000" scaled="1"/>
            </a:gradFill>
            <a:ln w="38100" algn="ctr">
              <a:noFill/>
              <a:round/>
              <a:headEnd/>
              <a:tailEnd/>
            </a:ln>
            <a:effectLst/>
          </p:spPr>
          <p:txBody>
            <a:bodyPr anchor="ctr">
              <a:spAutoFit/>
            </a:bodyPr>
            <a:lstStyle/>
            <a:p>
              <a:endParaRPr lang="ar-IQ" dirty="0"/>
            </a:p>
          </p:txBody>
        </p:sp>
      </p:grpSp>
      <p:grpSp>
        <p:nvGrpSpPr>
          <p:cNvPr id="86055" name="Group 39"/>
          <p:cNvGrpSpPr>
            <a:grpSpLocks/>
          </p:cNvGrpSpPr>
          <p:nvPr/>
        </p:nvGrpSpPr>
        <p:grpSpPr bwMode="auto">
          <a:xfrm>
            <a:off x="7236296" y="4941168"/>
            <a:ext cx="355600" cy="381000"/>
            <a:chOff x="2078" y="1680"/>
            <a:chExt cx="1615" cy="1615"/>
          </a:xfrm>
        </p:grpSpPr>
        <p:sp>
          <p:nvSpPr>
            <p:cNvPr id="86056" name="Oval 40"/>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ar-IQ" dirty="0"/>
            </a:p>
          </p:txBody>
        </p:sp>
        <p:sp>
          <p:nvSpPr>
            <p:cNvPr id="86057" name="Oval 41"/>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ar-IQ" dirty="0"/>
            </a:p>
          </p:txBody>
        </p:sp>
        <p:sp>
          <p:nvSpPr>
            <p:cNvPr id="86058" name="Oval 42"/>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ar-IQ" dirty="0"/>
            </a:p>
          </p:txBody>
        </p:sp>
        <p:sp>
          <p:nvSpPr>
            <p:cNvPr id="86059" name="Oval 43"/>
            <p:cNvSpPr>
              <a:spLocks noChangeArrowheads="1"/>
            </p:cNvSpPr>
            <p:nvPr/>
          </p:nvSpPr>
          <p:spPr bwMode="gray">
            <a:xfrm>
              <a:off x="2254" y="1856"/>
              <a:ext cx="1262" cy="1264"/>
            </a:xfrm>
            <a:prstGeom prst="ellipse">
              <a:avLst/>
            </a:prstGeom>
            <a:gradFill rotWithShape="1">
              <a:gsLst>
                <a:gs pos="0">
                  <a:srgbClr val="E35E23">
                    <a:gamma/>
                    <a:shade val="0"/>
                    <a:invGamma/>
                  </a:srgbClr>
                </a:gs>
                <a:gs pos="100000">
                  <a:srgbClr val="E35E23"/>
                </a:gs>
              </a:gsLst>
              <a:lin ang="2700000" scaled="1"/>
            </a:gradFill>
            <a:ln w="38100" algn="ctr">
              <a:noFill/>
              <a:round/>
              <a:headEnd/>
              <a:tailEnd/>
            </a:ln>
            <a:effectLst/>
          </p:spPr>
          <p:txBody>
            <a:bodyPr wrap="none" anchor="ctr">
              <a:spAutoFit/>
            </a:bodyPr>
            <a:lstStyle/>
            <a:p>
              <a:endParaRPr lang="ar-IQ" dirty="0"/>
            </a:p>
          </p:txBody>
        </p:sp>
        <p:sp>
          <p:nvSpPr>
            <p:cNvPr id="86060" name="Oval 44"/>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ar-IQ" dirty="0"/>
            </a:p>
          </p:txBody>
        </p:sp>
        <p:sp>
          <p:nvSpPr>
            <p:cNvPr id="86061" name="Oval 45"/>
            <p:cNvSpPr>
              <a:spLocks noChangeArrowheads="1"/>
            </p:cNvSpPr>
            <p:nvPr/>
          </p:nvSpPr>
          <p:spPr bwMode="gray">
            <a:xfrm>
              <a:off x="2337" y="1939"/>
              <a:ext cx="1096" cy="1098"/>
            </a:xfrm>
            <a:prstGeom prst="ellipse">
              <a:avLst/>
            </a:prstGeom>
            <a:gradFill rotWithShape="1">
              <a:gsLst>
                <a:gs pos="0">
                  <a:srgbClr val="E35E23"/>
                </a:gs>
                <a:gs pos="100000">
                  <a:srgbClr val="E35E23">
                    <a:gamma/>
                    <a:shade val="48627"/>
                    <a:invGamma/>
                  </a:srgbClr>
                </a:gs>
              </a:gsLst>
              <a:lin ang="2700000" scaled="1"/>
            </a:gradFill>
            <a:ln w="38100" algn="ctr">
              <a:noFill/>
              <a:round/>
              <a:headEnd/>
              <a:tailEnd/>
            </a:ln>
            <a:effectLst/>
          </p:spPr>
          <p:txBody>
            <a:bodyPr anchor="ctr">
              <a:spAutoFit/>
            </a:bodyPr>
            <a:lstStyle/>
            <a:p>
              <a:endParaRPr lang="ar-IQ"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subTitle" idx="1"/>
          </p:nvPr>
        </p:nvSpPr>
        <p:spPr>
          <a:xfrm>
            <a:off x="3367088" y="5376863"/>
            <a:ext cx="5167312" cy="414337"/>
          </a:xfrm>
          <a:ln/>
        </p:spPr>
        <p:txBody>
          <a:bodyPr/>
          <a:lstStyle/>
          <a:p>
            <a:pPr>
              <a:lnSpc>
                <a:spcPct val="80000"/>
              </a:lnSpc>
            </a:pPr>
            <a:endParaRPr lang="en-US" dirty="0"/>
          </a:p>
        </p:txBody>
      </p:sp>
      <p:sp>
        <p:nvSpPr>
          <p:cNvPr id="84995" name="WordArt 3"/>
          <p:cNvSpPr>
            <a:spLocks noChangeArrowheads="1" noChangeShapeType="1" noTextEdit="1"/>
          </p:cNvSpPr>
          <p:nvPr/>
        </p:nvSpPr>
        <p:spPr bwMode="gray">
          <a:xfrm>
            <a:off x="1981200" y="3200400"/>
            <a:ext cx="5384800" cy="758825"/>
          </a:xfrm>
          <a:prstGeom prst="rect">
            <a:avLst/>
          </a:prstGeom>
        </p:spPr>
        <p:txBody>
          <a:bodyPr wrap="none" fromWordArt="1">
            <a:prstTxWarp prst="textDeflate">
              <a:avLst>
                <a:gd name="adj" fmla="val 0"/>
              </a:avLst>
            </a:prstTxWarp>
          </a:bodyPr>
          <a:lstStyle/>
          <a:p>
            <a:pPr algn="ctr"/>
            <a:r>
              <a:rPr lang="en-US" sz="5400" b="1" kern="10" dirty="0">
                <a:ln w="38100">
                  <a:solidFill>
                    <a:schemeClr val="bg1"/>
                  </a:solidFill>
                  <a:round/>
                  <a:headEnd/>
                  <a:tailEnd/>
                </a:ln>
                <a:gradFill rotWithShape="1">
                  <a:gsLst>
                    <a:gs pos="0">
                      <a:schemeClr val="tx1"/>
                    </a:gs>
                    <a:gs pos="100000">
                      <a:schemeClr val="hlink"/>
                    </a:gs>
                  </a:gsLst>
                  <a:lin ang="0" scaled="1"/>
                </a:gradFill>
                <a:effectLst>
                  <a:outerShdw dist="107763" dir="2700000" algn="ctr" rotWithShape="0">
                    <a:schemeClr val="tx2">
                      <a:alpha val="50000"/>
                    </a:schemeClr>
                  </a:outerShdw>
                </a:effectLst>
                <a:latin typeface="Verdana"/>
                <a:ea typeface="Verdana"/>
                <a:cs typeface="Verdana"/>
              </a:rPr>
              <a:t>Thank You !</a:t>
            </a:r>
            <a:endParaRPr lang="ar-IQ" sz="5400" b="1" kern="10" dirty="0">
              <a:ln w="38100">
                <a:solidFill>
                  <a:schemeClr val="bg1"/>
                </a:solidFill>
                <a:round/>
                <a:headEnd/>
                <a:tailEnd/>
              </a:ln>
              <a:gradFill rotWithShape="1">
                <a:gsLst>
                  <a:gs pos="0">
                    <a:schemeClr val="tx1"/>
                  </a:gs>
                  <a:gs pos="100000">
                    <a:schemeClr val="hlink"/>
                  </a:gs>
                </a:gsLst>
                <a:lin ang="0" scaled="1"/>
              </a:gradFill>
              <a:effectLst>
                <a:outerShdw dist="107763" dir="2700000" algn="ctr" rotWithShape="0">
                  <a:schemeClr val="tx2">
                    <a:alpha val="50000"/>
                  </a:schemeClr>
                </a:outerShdw>
              </a:effectLst>
              <a:latin typeface="Verdana"/>
              <a:ea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ar-IQ" dirty="0" smtClean="0"/>
              <a:t>كلية التربية البدنية وعلوم الرياضة </a:t>
            </a:r>
            <a:endParaRPr lang="en-US" dirty="0"/>
          </a:p>
        </p:txBody>
      </p:sp>
      <p:sp>
        <p:nvSpPr>
          <p:cNvPr id="67586" name="Rectangle 2"/>
          <p:cNvSpPr>
            <a:spLocks noGrp="1" noChangeArrowheads="1"/>
          </p:cNvSpPr>
          <p:nvPr>
            <p:ph type="title"/>
          </p:nvPr>
        </p:nvSpPr>
        <p:spPr/>
        <p:txBody>
          <a:bodyPr/>
          <a:lstStyle/>
          <a:p>
            <a:r>
              <a:rPr lang="ar-SA" b="1" u="sng" dirty="0">
                <a:solidFill>
                  <a:schemeClr val="bg1"/>
                </a:solidFill>
                <a:latin typeface="+mj-lt"/>
                <a:ea typeface="+mj-ea"/>
                <a:cs typeface="+mj-cs"/>
              </a:rPr>
              <a:t>الإحصاء وأهميته في التربية البدنية وعلوم </a:t>
            </a:r>
            <a:r>
              <a:rPr lang="ar-SA" b="1" u="sng" dirty="0">
                <a:solidFill>
                  <a:schemeClr val="bg1"/>
                </a:solidFill>
                <a:latin typeface="+mj-lt"/>
                <a:ea typeface="+mj-ea"/>
                <a:cs typeface="+mj-cs"/>
              </a:rPr>
              <a:t>الرياضة :-</a:t>
            </a:r>
            <a:endParaRPr lang="en-US" dirty="0">
              <a:solidFill>
                <a:schemeClr val="bg1"/>
              </a:solidFill>
              <a:latin typeface="+mj-lt"/>
              <a:ea typeface="+mj-ea"/>
              <a:cs typeface="+mj-cs"/>
            </a:endParaRPr>
          </a:p>
        </p:txBody>
      </p:sp>
      <p:sp>
        <p:nvSpPr>
          <p:cNvPr id="67587" name="Rectangle 3"/>
          <p:cNvSpPr>
            <a:spLocks noGrp="1" noChangeArrowheads="1"/>
          </p:cNvSpPr>
          <p:nvPr>
            <p:ph type="body" idx="1"/>
          </p:nvPr>
        </p:nvSpPr>
        <p:spPr>
          <a:xfrm>
            <a:off x="619125" y="1670050"/>
            <a:ext cx="7824788" cy="4578350"/>
          </a:xfrm>
        </p:spPr>
        <p:txBody>
          <a:bodyPr/>
          <a:lstStyle/>
          <a:p>
            <a:pPr algn="justLow"/>
            <a:r>
              <a:rPr lang="ar-SA" dirty="0">
                <a:solidFill>
                  <a:schemeClr val="tx1"/>
                </a:solidFill>
              </a:rPr>
              <a:t>يختص علم الإحصاء بجمع البيانات وعرضها وتحليلها ثم اتخاذ القرار عنها ويفضل في مجال التربية الرياضية إن تكون هذه القرارات متفقة مع العلوم الأخرى كعلم التدريب الرياضي أو </a:t>
            </a:r>
            <a:r>
              <a:rPr lang="ar-SA" dirty="0">
                <a:solidFill>
                  <a:schemeClr val="tx1"/>
                </a:solidFill>
              </a:rPr>
              <a:t>البايوميكانيك</a:t>
            </a:r>
            <a:r>
              <a:rPr lang="ar-SA" dirty="0">
                <a:solidFill>
                  <a:schemeClr val="tx1"/>
                </a:solidFill>
              </a:rPr>
              <a:t> أو علم النفس الرياضي وغيرها من العلوم </a:t>
            </a:r>
            <a:r>
              <a:rPr lang="ar-SA" dirty="0">
                <a:solidFill>
                  <a:schemeClr val="tx1"/>
                </a:solidFill>
              </a:rPr>
              <a:t>الأخرى </a:t>
            </a:r>
            <a:r>
              <a:rPr lang="ar-SA" dirty="0"/>
              <a:t>.</a:t>
            </a:r>
            <a:endParaRPr lang="en-US" dirty="0"/>
          </a:p>
          <a:p>
            <a:pPr algn="justLow"/>
            <a:r>
              <a:rPr lang="ar-SA" u="sng" dirty="0">
                <a:solidFill>
                  <a:srgbClr val="FF0000"/>
                </a:solidFill>
              </a:rPr>
              <a:t>ويمكن تعريف علم الإحصاء:</a:t>
            </a:r>
            <a:r>
              <a:rPr lang="ar-SA" dirty="0">
                <a:solidFill>
                  <a:srgbClr val="FF0000"/>
                </a:solidFill>
              </a:rPr>
              <a:t> </a:t>
            </a:r>
            <a:r>
              <a:rPr lang="ar-SA" u="sng" dirty="0">
                <a:solidFill>
                  <a:schemeClr val="tx1"/>
                </a:solidFill>
              </a:rPr>
              <a:t>بأنه العلم الذي يبحث في جمع البيانات وتنظيمها وعرضها وتحليلها واستقراء النتائج واتخاذ القرارات بناءا </a:t>
            </a:r>
            <a:r>
              <a:rPr lang="ar-SA" u="sng" dirty="0">
                <a:solidFill>
                  <a:schemeClr val="tx1"/>
                </a:solidFill>
              </a:rPr>
              <a:t>عليها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solidFill>
                  <a:schemeClr val="bg1"/>
                </a:solidFill>
                <a:latin typeface="+mj-lt"/>
                <a:ea typeface="+mj-ea"/>
                <a:cs typeface="+mj-cs"/>
              </a:rPr>
              <a:t>الإحصاء وأهميته في التربية البدنية وعلوم </a:t>
            </a:r>
            <a:r>
              <a:rPr lang="ar-SA" b="1" u="sng" dirty="0" smtClean="0">
                <a:solidFill>
                  <a:schemeClr val="bg1"/>
                </a:solidFill>
                <a:latin typeface="+mj-lt"/>
                <a:ea typeface="+mj-ea"/>
                <a:cs typeface="+mj-cs"/>
              </a:rPr>
              <a:t>الرياضة :-</a:t>
            </a:r>
            <a:endParaRPr lang="ar-IQ" dirty="0"/>
          </a:p>
        </p:txBody>
      </p:sp>
      <p:sp>
        <p:nvSpPr>
          <p:cNvPr id="3" name="عنصر نائب للمحتوى 2"/>
          <p:cNvSpPr>
            <a:spLocks noGrp="1"/>
          </p:cNvSpPr>
          <p:nvPr>
            <p:ph idx="1"/>
          </p:nvPr>
        </p:nvSpPr>
        <p:spPr/>
        <p:txBody>
          <a:bodyPr/>
          <a:lstStyle/>
          <a:p>
            <a:r>
              <a:rPr lang="ar-SA" sz="2400" u="sng" dirty="0">
                <a:solidFill>
                  <a:srgbClr val="FF0000"/>
                </a:solidFill>
              </a:rPr>
              <a:t>ويقسم علم الإحصاء الرياضي </a:t>
            </a:r>
            <a:r>
              <a:rPr lang="ar-SA" sz="2400" u="sng" dirty="0">
                <a:solidFill>
                  <a:srgbClr val="FF0000"/>
                </a:solidFill>
              </a:rPr>
              <a:t>إلى :-</a:t>
            </a:r>
            <a:endParaRPr lang="en-US" sz="2400" dirty="0">
              <a:solidFill>
                <a:srgbClr val="FF0000"/>
              </a:solidFill>
            </a:endParaRPr>
          </a:p>
          <a:p>
            <a:r>
              <a:rPr lang="ar-SA" sz="2400" dirty="0">
                <a:solidFill>
                  <a:schemeClr val="tx1"/>
                </a:solidFill>
              </a:rPr>
              <a:t>1-    </a:t>
            </a:r>
            <a:r>
              <a:rPr lang="ar-SA" sz="2400" u="sng" dirty="0">
                <a:solidFill>
                  <a:srgbClr val="FF0000"/>
                </a:solidFill>
              </a:rPr>
              <a:t>الإحصاء </a:t>
            </a:r>
            <a:r>
              <a:rPr lang="ar-SA" sz="2400" u="sng" dirty="0">
                <a:solidFill>
                  <a:srgbClr val="FF0000"/>
                </a:solidFill>
              </a:rPr>
              <a:t>الوصفي </a:t>
            </a:r>
            <a:r>
              <a:rPr lang="ar-SA" sz="2400" u="sng" dirty="0">
                <a:solidFill>
                  <a:srgbClr val="FF0000"/>
                </a:solidFill>
              </a:rPr>
              <a:t>:-</a:t>
            </a:r>
            <a:r>
              <a:rPr lang="ar-SA" sz="2400" dirty="0">
                <a:solidFill>
                  <a:srgbClr val="FF0000"/>
                </a:solidFill>
              </a:rPr>
              <a:t> </a:t>
            </a:r>
            <a:r>
              <a:rPr lang="ar-SA" sz="2400" dirty="0">
                <a:solidFill>
                  <a:schemeClr val="tx1"/>
                </a:solidFill>
              </a:rPr>
              <a:t>ويساعد هذا الاتجاه في تلخيص البيانات أو الكم الهائل إلى رقم واحد أو عدة أرقام يمكن عرضها وتحليلها بشكل بسيط.</a:t>
            </a:r>
            <a:endParaRPr lang="en-US" sz="2400" dirty="0">
              <a:solidFill>
                <a:schemeClr val="tx1"/>
              </a:solidFill>
            </a:endParaRPr>
          </a:p>
          <a:p>
            <a:r>
              <a:rPr lang="ar-SA" sz="2400" dirty="0">
                <a:solidFill>
                  <a:schemeClr val="tx1"/>
                </a:solidFill>
              </a:rPr>
              <a:t>2-    </a:t>
            </a:r>
            <a:r>
              <a:rPr lang="ar-SA" sz="2400" dirty="0">
                <a:solidFill>
                  <a:srgbClr val="FF0000"/>
                </a:solidFill>
              </a:rPr>
              <a:t>الإ</a:t>
            </a:r>
            <a:r>
              <a:rPr lang="ar-SA" sz="2400" u="sng" dirty="0">
                <a:solidFill>
                  <a:srgbClr val="FF0000"/>
                </a:solidFill>
              </a:rPr>
              <a:t>حصاء </a:t>
            </a:r>
            <a:r>
              <a:rPr lang="ar-SA" sz="2400" u="sng" dirty="0">
                <a:solidFill>
                  <a:srgbClr val="FF0000"/>
                </a:solidFill>
              </a:rPr>
              <a:t>الاستدلالي </a:t>
            </a:r>
            <a:r>
              <a:rPr lang="ar-SA" sz="2400" u="sng" dirty="0">
                <a:solidFill>
                  <a:srgbClr val="FF0000"/>
                </a:solidFill>
              </a:rPr>
              <a:t>:- </a:t>
            </a:r>
            <a:r>
              <a:rPr lang="ar-SA" sz="2400" dirty="0">
                <a:solidFill>
                  <a:schemeClr val="tx1"/>
                </a:solidFill>
              </a:rPr>
              <a:t>يختص هذا الاتجاه باتخاذ القرار وتعميم النتائج التي يتم جمعها بواسطة الإحصاء </a:t>
            </a:r>
            <a:r>
              <a:rPr lang="ar-SA" sz="2400" dirty="0">
                <a:solidFill>
                  <a:schemeClr val="tx1"/>
                </a:solidFill>
              </a:rPr>
              <a:t>الوصفي </a:t>
            </a:r>
            <a:r>
              <a:rPr lang="ar-SA" sz="2400" dirty="0">
                <a:solidFill>
                  <a:schemeClr val="tx1"/>
                </a:solidFill>
              </a:rPr>
              <a:t>،من واقع فحص مجموعات بشرية لاعبين أو غيرهم يتم اختيارهم عشوائيا أو </a:t>
            </a:r>
            <a:r>
              <a:rPr lang="ar-SA" sz="2400" dirty="0">
                <a:solidFill>
                  <a:schemeClr val="tx1"/>
                </a:solidFill>
              </a:rPr>
              <a:t>عمديا</a:t>
            </a:r>
            <a:r>
              <a:rPr lang="ar-SA" sz="2400" dirty="0">
                <a:solidFill>
                  <a:schemeClr val="tx1"/>
                </a:solidFill>
              </a:rPr>
              <a:t> وتسمى بالعينة ويجب إن تكون هذه العينة ممثلة </a:t>
            </a:r>
            <a:r>
              <a:rPr lang="ar-SA" sz="2400" dirty="0">
                <a:solidFill>
                  <a:schemeClr val="tx1"/>
                </a:solidFill>
              </a:rPr>
              <a:t>للمجتمع </a:t>
            </a:r>
            <a:r>
              <a:rPr lang="ar-SA" sz="2400" dirty="0">
                <a:solidFill>
                  <a:schemeClr val="tx1"/>
                </a:solidFill>
              </a:rPr>
              <a:t>،وقبل اتخاذ القرار يجب إن تتحدد احتمالات الخطأ ومستويات الثقة في </a:t>
            </a:r>
            <a:r>
              <a:rPr lang="ar-SA" sz="2400" dirty="0">
                <a:solidFill>
                  <a:schemeClr val="tx1"/>
                </a:solidFill>
              </a:rPr>
              <a:t>التعميم .</a:t>
            </a:r>
            <a:endParaRPr lang="en-US" sz="2400" dirty="0">
              <a:solidFill>
                <a:schemeClr val="tx1"/>
              </a:solidFill>
            </a:endParaRPr>
          </a:p>
          <a:p>
            <a:r>
              <a:rPr lang="ar-SA" sz="2400" dirty="0">
                <a:solidFill>
                  <a:schemeClr val="tx1"/>
                </a:solidFill>
              </a:rPr>
              <a:t>3-    </a:t>
            </a:r>
            <a:r>
              <a:rPr lang="ar-SA" sz="2400" u="sng" dirty="0">
                <a:solidFill>
                  <a:srgbClr val="FF0000"/>
                </a:solidFill>
              </a:rPr>
              <a:t>الإحصاء </a:t>
            </a:r>
            <a:r>
              <a:rPr lang="ar-SA" sz="2400" u="sng" dirty="0">
                <a:solidFill>
                  <a:srgbClr val="FF0000"/>
                </a:solidFill>
              </a:rPr>
              <a:t>التحليلي </a:t>
            </a:r>
            <a:r>
              <a:rPr lang="ar-SA" sz="2400" u="sng" dirty="0">
                <a:solidFill>
                  <a:srgbClr val="FF0000"/>
                </a:solidFill>
              </a:rPr>
              <a:t>(التحليل ألعاملي</a:t>
            </a:r>
            <a:r>
              <a:rPr lang="ar-SA" sz="2400" u="sng" dirty="0">
                <a:solidFill>
                  <a:srgbClr val="FF0000"/>
                </a:solidFill>
              </a:rPr>
              <a:t>) </a:t>
            </a:r>
            <a:r>
              <a:rPr lang="ar-SA" sz="2400" u="sng" dirty="0">
                <a:solidFill>
                  <a:srgbClr val="FF0000"/>
                </a:solidFill>
              </a:rPr>
              <a:t>:-</a:t>
            </a:r>
            <a:r>
              <a:rPr lang="ar-SA" sz="2400" dirty="0">
                <a:solidFill>
                  <a:srgbClr val="FF0000"/>
                </a:solidFill>
              </a:rPr>
              <a:t> </a:t>
            </a:r>
            <a:r>
              <a:rPr lang="ar-SA" sz="2400" dirty="0">
                <a:solidFill>
                  <a:schemeClr val="tx1"/>
                </a:solidFill>
              </a:rPr>
              <a:t>ويهتم في قياس العوامل الكامنة وراء الظواهر من اجل صياغة النتائج بصورة نظريات </a:t>
            </a:r>
            <a:r>
              <a:rPr lang="ar-SA" sz="2400" dirty="0">
                <a:solidFill>
                  <a:schemeClr val="tx1"/>
                </a:solidFill>
              </a:rPr>
              <a:t>علمية .</a:t>
            </a:r>
            <a:r>
              <a:rPr lang="ar-SA" sz="2400" dirty="0">
                <a:solidFill>
                  <a:schemeClr val="tx1"/>
                </a:solidFill>
              </a:rPr>
              <a:t> </a:t>
            </a:r>
            <a:endParaRPr lang="en-US" sz="2400" dirty="0">
              <a:solidFill>
                <a:schemeClr val="tx1"/>
              </a:solidFill>
            </a:endParaRPr>
          </a:p>
          <a:p>
            <a:endParaRPr lang="ar-IQ" sz="2400" dirty="0">
              <a:solidFill>
                <a:schemeClr val="tx1"/>
              </a:solidFill>
            </a:endParaRP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SA" b="1" u="sng" dirty="0">
                <a:solidFill>
                  <a:schemeClr val="bg1"/>
                </a:solidFill>
                <a:latin typeface="+mj-lt"/>
                <a:ea typeface="+mj-ea"/>
                <a:cs typeface="+mj-cs"/>
              </a:rPr>
              <a:t>نواحي استخدام الإحصاء في المجال </a:t>
            </a:r>
            <a:r>
              <a:rPr lang="ar-SA" b="1" u="sng" dirty="0">
                <a:solidFill>
                  <a:schemeClr val="bg1"/>
                </a:solidFill>
                <a:latin typeface="+mj-lt"/>
                <a:ea typeface="+mj-ea"/>
                <a:cs typeface="+mj-cs"/>
              </a:rPr>
              <a:t>الرياضي:-</a:t>
            </a:r>
            <a:r>
              <a:rPr lang="en-US" dirty="0">
                <a:solidFill>
                  <a:schemeClr val="bg1"/>
                </a:solidFill>
                <a:latin typeface="+mj-lt"/>
                <a:ea typeface="+mj-ea"/>
                <a:cs typeface="+mj-cs"/>
              </a:rPr>
              <a:t/>
            </a:r>
            <a:br>
              <a:rPr lang="en-US" dirty="0">
                <a:solidFill>
                  <a:schemeClr val="bg1"/>
                </a:solidFill>
                <a:latin typeface="+mj-lt"/>
                <a:ea typeface="+mj-ea"/>
                <a:cs typeface="+mj-cs"/>
              </a:rPr>
            </a:br>
            <a:endParaRPr lang="ar-IQ" dirty="0"/>
          </a:p>
        </p:txBody>
      </p:sp>
      <p:sp>
        <p:nvSpPr>
          <p:cNvPr id="3" name="عنصر نائب للمحتوى 2"/>
          <p:cNvSpPr>
            <a:spLocks noGrp="1"/>
          </p:cNvSpPr>
          <p:nvPr>
            <p:ph idx="1"/>
          </p:nvPr>
        </p:nvSpPr>
        <p:spPr>
          <a:xfrm>
            <a:off x="0" y="1196752"/>
            <a:ext cx="9144000" cy="5256584"/>
          </a:xfrm>
        </p:spPr>
        <p:txBody>
          <a:bodyPr/>
          <a:lstStyle/>
          <a:p>
            <a:pPr algn="justLow"/>
            <a:r>
              <a:rPr lang="ar-SA" sz="1700" dirty="0">
                <a:solidFill>
                  <a:schemeClr val="tx1"/>
                </a:solidFill>
              </a:rPr>
              <a:t>يستفاد من علم الإحصاء في معالجة البيانات التي استخلصت من عدة نواحي مهمة في مجال التربية الرياضية نذكر </a:t>
            </a:r>
            <a:r>
              <a:rPr lang="ar-SA" sz="1700" dirty="0">
                <a:solidFill>
                  <a:schemeClr val="tx1"/>
                </a:solidFill>
              </a:rPr>
              <a:t>منها:-</a:t>
            </a:r>
            <a:endParaRPr lang="en-US" sz="1700" dirty="0">
              <a:solidFill>
                <a:schemeClr val="tx1"/>
              </a:solidFill>
            </a:endParaRPr>
          </a:p>
          <a:p>
            <a:pPr algn="justLow"/>
            <a:r>
              <a:rPr lang="ar-SA" sz="1700" dirty="0">
                <a:solidFill>
                  <a:srgbClr val="FF0000"/>
                </a:solidFill>
              </a:rPr>
              <a:t>1-    </a:t>
            </a:r>
            <a:r>
              <a:rPr lang="ar-SA" sz="1700" u="sng" dirty="0">
                <a:solidFill>
                  <a:srgbClr val="FF0000"/>
                </a:solidFill>
              </a:rPr>
              <a:t>الناحية </a:t>
            </a:r>
            <a:r>
              <a:rPr lang="ar-SA" sz="1700" u="sng" dirty="0">
                <a:solidFill>
                  <a:srgbClr val="FF0000"/>
                </a:solidFill>
              </a:rPr>
              <a:t>البدنية </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اختبارات أو قياسات تحدد مستوى اللياقة البدنية للفرد كالسرعة والقوة والمطاولة والمرونة </a:t>
            </a:r>
            <a:r>
              <a:rPr lang="ar-SA" sz="1700" dirty="0">
                <a:solidFill>
                  <a:schemeClr val="tx1"/>
                </a:solidFill>
              </a:rPr>
              <a:t>والرشاقة .</a:t>
            </a:r>
            <a:endParaRPr lang="en-US" sz="1700" dirty="0">
              <a:solidFill>
                <a:schemeClr val="tx1"/>
              </a:solidFill>
            </a:endParaRPr>
          </a:p>
          <a:p>
            <a:pPr algn="justLow"/>
            <a:r>
              <a:rPr lang="ar-SA" sz="1700" dirty="0">
                <a:solidFill>
                  <a:srgbClr val="FF0000"/>
                </a:solidFill>
              </a:rPr>
              <a:t>2-    </a:t>
            </a:r>
            <a:r>
              <a:rPr lang="ar-SA" sz="1700" u="sng" dirty="0">
                <a:solidFill>
                  <a:srgbClr val="FF0000"/>
                </a:solidFill>
              </a:rPr>
              <a:t>الناحية </a:t>
            </a:r>
            <a:r>
              <a:rPr lang="ar-SA" sz="1700" u="sng" dirty="0">
                <a:solidFill>
                  <a:srgbClr val="FF0000"/>
                </a:solidFill>
              </a:rPr>
              <a:t>المهارية</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اختبارات تقويم الأداء مثل شكل الأداء في الوثب الطويل أو شكل الأداء في رمي الكرة بكرة السلة أو الدحرجة الأمامية في </a:t>
            </a:r>
            <a:r>
              <a:rPr lang="ar-SA" sz="1700" dirty="0">
                <a:solidFill>
                  <a:schemeClr val="tx1"/>
                </a:solidFill>
              </a:rPr>
              <a:t>الجمناستك</a:t>
            </a:r>
            <a:r>
              <a:rPr lang="ar-SA" sz="1700" dirty="0">
                <a:solidFill>
                  <a:schemeClr val="tx1"/>
                </a:solidFill>
              </a:rPr>
              <a:t> </a:t>
            </a:r>
            <a:endParaRPr lang="en-US" sz="1700" dirty="0">
              <a:solidFill>
                <a:schemeClr val="tx1"/>
              </a:solidFill>
            </a:endParaRPr>
          </a:p>
          <a:p>
            <a:pPr algn="justLow"/>
            <a:r>
              <a:rPr lang="ar-SA" sz="1700" dirty="0">
                <a:solidFill>
                  <a:srgbClr val="FF0000"/>
                </a:solidFill>
              </a:rPr>
              <a:t>3-    </a:t>
            </a:r>
            <a:r>
              <a:rPr lang="ar-SA" sz="1700" u="sng" dirty="0">
                <a:solidFill>
                  <a:srgbClr val="FF0000"/>
                </a:solidFill>
              </a:rPr>
              <a:t>الناحية </a:t>
            </a:r>
            <a:r>
              <a:rPr lang="ar-SA" sz="1700" u="sng" dirty="0">
                <a:solidFill>
                  <a:srgbClr val="FF0000"/>
                </a:solidFill>
              </a:rPr>
              <a:t>الخططية </a:t>
            </a:r>
            <a:r>
              <a:rPr lang="ar-SA" sz="1700" u="sng" dirty="0">
                <a:solidFill>
                  <a:srgbClr val="FF0000"/>
                </a:solidFill>
              </a:rPr>
              <a:t>:- </a:t>
            </a:r>
            <a:r>
              <a:rPr lang="ar-SA" sz="1700" dirty="0">
                <a:solidFill>
                  <a:schemeClr val="tx1"/>
                </a:solidFill>
              </a:rPr>
              <a:t>البيانات التي استخلصت من شكل التصرف اتجاه الخصم وأنواع الخطط المتبعة في اللعب مثل </a:t>
            </a:r>
            <a:r>
              <a:rPr lang="ar-SA" sz="1700" dirty="0">
                <a:solidFill>
                  <a:schemeClr val="tx1"/>
                </a:solidFill>
              </a:rPr>
              <a:t>تشكيل </a:t>
            </a:r>
            <a:r>
              <a:rPr lang="ar-SA" sz="1700" dirty="0">
                <a:solidFill>
                  <a:schemeClr val="tx1"/>
                </a:solidFill>
              </a:rPr>
              <a:t>(4-4-2) لتنفيذ الخطط في لعبة كرة القدم أو خطط الصد الثنائي أو الثلاثي في لعبة كرة </a:t>
            </a:r>
            <a:r>
              <a:rPr lang="ar-SA" sz="1700" dirty="0">
                <a:solidFill>
                  <a:schemeClr val="tx1"/>
                </a:solidFill>
              </a:rPr>
              <a:t>الطائرة .</a:t>
            </a:r>
            <a:endParaRPr lang="en-US" sz="1700" dirty="0">
              <a:solidFill>
                <a:schemeClr val="tx1"/>
              </a:solidFill>
            </a:endParaRPr>
          </a:p>
          <a:p>
            <a:pPr algn="justLow"/>
            <a:r>
              <a:rPr lang="ar-SA" sz="1700" dirty="0">
                <a:solidFill>
                  <a:srgbClr val="FF0000"/>
                </a:solidFill>
              </a:rPr>
              <a:t>4-    </a:t>
            </a:r>
            <a:r>
              <a:rPr lang="ar-SA" sz="1700" u="sng" dirty="0">
                <a:solidFill>
                  <a:srgbClr val="FF0000"/>
                </a:solidFill>
              </a:rPr>
              <a:t>الناحية </a:t>
            </a:r>
            <a:r>
              <a:rPr lang="ar-SA" sz="1700" u="sng" dirty="0">
                <a:solidFill>
                  <a:srgbClr val="FF0000"/>
                </a:solidFill>
              </a:rPr>
              <a:t>المورفولوجية</a:t>
            </a:r>
            <a:r>
              <a:rPr lang="ar-SA" sz="1700" u="sng" dirty="0">
                <a:solidFill>
                  <a:srgbClr val="FF0000"/>
                </a:solidFill>
              </a:rPr>
              <a:t> :-</a:t>
            </a:r>
            <a:r>
              <a:rPr lang="ar-SA" sz="1700" dirty="0">
                <a:solidFill>
                  <a:srgbClr val="FF0000"/>
                </a:solidFill>
              </a:rPr>
              <a:t> </a:t>
            </a:r>
            <a:r>
              <a:rPr lang="ar-SA" sz="1700" dirty="0">
                <a:solidFill>
                  <a:schemeClr val="tx1"/>
                </a:solidFill>
              </a:rPr>
              <a:t>البيانات التي استخلصت من قياسات جسم لاعب أصبحت على شكل أنماط مثل النمط العضلي أو النمط الضعيف أو النمط </a:t>
            </a:r>
            <a:r>
              <a:rPr lang="ar-SA" sz="1700" dirty="0">
                <a:solidFill>
                  <a:schemeClr val="tx1"/>
                </a:solidFill>
              </a:rPr>
              <a:t>السميك .</a:t>
            </a:r>
            <a:endParaRPr lang="en-US" sz="1700" dirty="0">
              <a:solidFill>
                <a:schemeClr val="tx1"/>
              </a:solidFill>
            </a:endParaRPr>
          </a:p>
          <a:p>
            <a:pPr algn="justLow"/>
            <a:r>
              <a:rPr lang="ar-SA" sz="1700" dirty="0">
                <a:solidFill>
                  <a:srgbClr val="FF0000"/>
                </a:solidFill>
              </a:rPr>
              <a:t>5-    </a:t>
            </a:r>
            <a:r>
              <a:rPr lang="ar-SA" sz="1700" u="sng" dirty="0">
                <a:solidFill>
                  <a:srgbClr val="FF0000"/>
                </a:solidFill>
              </a:rPr>
              <a:t>الناحية </a:t>
            </a:r>
            <a:r>
              <a:rPr lang="ar-SA" sz="1700" u="sng" dirty="0">
                <a:solidFill>
                  <a:srgbClr val="FF0000"/>
                </a:solidFill>
              </a:rPr>
              <a:t>النفسية </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اختبارات عملية أو على شكل استمارات استبيان تقيس الحالة النفسية لدى اللاعب مثل الانتباه أو الإدراك أو الضغط النفسي للمباريات.</a:t>
            </a:r>
            <a:endParaRPr lang="en-US" sz="1700" dirty="0">
              <a:solidFill>
                <a:schemeClr val="tx1"/>
              </a:solidFill>
            </a:endParaRPr>
          </a:p>
          <a:p>
            <a:pPr algn="justLow"/>
            <a:r>
              <a:rPr lang="ar-SA" sz="1700" dirty="0">
                <a:solidFill>
                  <a:srgbClr val="FF0000"/>
                </a:solidFill>
              </a:rPr>
              <a:t>6-    </a:t>
            </a:r>
            <a:r>
              <a:rPr lang="ar-SA" sz="1700" u="sng" dirty="0">
                <a:solidFill>
                  <a:srgbClr val="FF0000"/>
                </a:solidFill>
              </a:rPr>
              <a:t>الناحية </a:t>
            </a:r>
            <a:r>
              <a:rPr lang="ar-SA" sz="1700" u="sng" dirty="0">
                <a:solidFill>
                  <a:srgbClr val="FF0000"/>
                </a:solidFill>
              </a:rPr>
              <a:t>البايوميكانيكية</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اختبارات أو قياسات حركة أجزاء الجسم تحت ظروف تشريحية كالعتلات </a:t>
            </a:r>
            <a:r>
              <a:rPr lang="ar-SA" sz="1700" dirty="0">
                <a:solidFill>
                  <a:schemeClr val="tx1"/>
                </a:solidFill>
              </a:rPr>
              <a:t>والعزوم</a:t>
            </a:r>
            <a:r>
              <a:rPr lang="ar-SA" sz="1700" dirty="0">
                <a:solidFill>
                  <a:schemeClr val="tx1"/>
                </a:solidFill>
              </a:rPr>
              <a:t> والزوايا ومقدار التقلص والانبساط في العضلات ومفاهيم </a:t>
            </a:r>
            <a:r>
              <a:rPr lang="ar-SA" sz="1700" dirty="0">
                <a:solidFill>
                  <a:schemeClr val="tx1"/>
                </a:solidFill>
              </a:rPr>
              <a:t>الديناميك</a:t>
            </a:r>
            <a:r>
              <a:rPr lang="ar-SA" sz="1700" dirty="0">
                <a:solidFill>
                  <a:schemeClr val="tx1"/>
                </a:solidFill>
              </a:rPr>
              <a:t> </a:t>
            </a:r>
            <a:r>
              <a:rPr lang="ar-SA" sz="1700" dirty="0">
                <a:solidFill>
                  <a:schemeClr val="tx1"/>
                </a:solidFill>
              </a:rPr>
              <a:t>والاستاتيك.</a:t>
            </a:r>
            <a:endParaRPr lang="en-US" sz="1700" dirty="0">
              <a:solidFill>
                <a:schemeClr val="tx1"/>
              </a:solidFill>
            </a:endParaRPr>
          </a:p>
          <a:p>
            <a:pPr algn="justLow"/>
            <a:r>
              <a:rPr lang="ar-SA" sz="1700" dirty="0">
                <a:solidFill>
                  <a:srgbClr val="FF0000"/>
                </a:solidFill>
              </a:rPr>
              <a:t>7-    </a:t>
            </a:r>
            <a:r>
              <a:rPr lang="ar-SA" sz="1700" u="sng" dirty="0">
                <a:solidFill>
                  <a:srgbClr val="FF0000"/>
                </a:solidFill>
              </a:rPr>
              <a:t>الناحية </a:t>
            </a:r>
            <a:r>
              <a:rPr lang="ar-SA" sz="1700" u="sng" dirty="0">
                <a:solidFill>
                  <a:srgbClr val="FF0000"/>
                </a:solidFill>
              </a:rPr>
              <a:t>الانثروبومترية</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قياسات جسمية مثل الطول والوزن ومحيط الصدر أو سمك </a:t>
            </a:r>
            <a:r>
              <a:rPr lang="ar-SA" sz="1700" dirty="0">
                <a:solidFill>
                  <a:schemeClr val="tx1"/>
                </a:solidFill>
              </a:rPr>
              <a:t>العضلة .</a:t>
            </a:r>
            <a:endParaRPr lang="en-US" sz="1700" dirty="0">
              <a:solidFill>
                <a:schemeClr val="tx1"/>
              </a:solidFill>
            </a:endParaRPr>
          </a:p>
          <a:p>
            <a:pPr algn="justLow"/>
            <a:r>
              <a:rPr lang="ar-SA" sz="1700" dirty="0">
                <a:solidFill>
                  <a:srgbClr val="FF0000"/>
                </a:solidFill>
              </a:rPr>
              <a:t>8-    </a:t>
            </a:r>
            <a:r>
              <a:rPr lang="ar-SA" sz="1700" u="sng" dirty="0">
                <a:solidFill>
                  <a:srgbClr val="FF0000"/>
                </a:solidFill>
              </a:rPr>
              <a:t>الناحية </a:t>
            </a:r>
            <a:r>
              <a:rPr lang="ar-SA" sz="1700" u="sng" dirty="0">
                <a:solidFill>
                  <a:srgbClr val="FF0000"/>
                </a:solidFill>
              </a:rPr>
              <a:t>الوظيفية </a:t>
            </a:r>
            <a:r>
              <a:rPr lang="ar-SA" sz="1700" u="sng" dirty="0">
                <a:solidFill>
                  <a:srgbClr val="FF0000"/>
                </a:solidFill>
              </a:rPr>
              <a:t>:-</a:t>
            </a:r>
            <a:r>
              <a:rPr lang="ar-SA" sz="1700" dirty="0">
                <a:solidFill>
                  <a:srgbClr val="FF0000"/>
                </a:solidFill>
              </a:rPr>
              <a:t> </a:t>
            </a:r>
            <a:r>
              <a:rPr lang="ar-SA" sz="1700" dirty="0">
                <a:solidFill>
                  <a:schemeClr val="tx1"/>
                </a:solidFill>
              </a:rPr>
              <a:t>البيانات التي استخلصت من اختبارات وقياسات تخص الجسم مثل نسبة </a:t>
            </a:r>
            <a:r>
              <a:rPr lang="ar-SA" sz="1700" dirty="0">
                <a:solidFill>
                  <a:schemeClr val="tx1"/>
                </a:solidFill>
              </a:rPr>
              <a:t>الهيموغلوبين</a:t>
            </a:r>
            <a:r>
              <a:rPr lang="ar-SA" sz="1700" dirty="0">
                <a:solidFill>
                  <a:schemeClr val="tx1"/>
                </a:solidFill>
              </a:rPr>
              <a:t> في الدم أو عدد ضربات القلب أو السعة الحيوية </a:t>
            </a:r>
            <a:r>
              <a:rPr lang="ar-SA" sz="1700" dirty="0">
                <a:solidFill>
                  <a:schemeClr val="tx1"/>
                </a:solidFill>
              </a:rPr>
              <a:t>للرئتين </a:t>
            </a:r>
            <a:r>
              <a:rPr lang="ar-SA" sz="1800" dirty="0" smtClean="0">
                <a:solidFill>
                  <a:schemeClr val="tx1"/>
                </a:solidFill>
              </a:rPr>
              <a:t>.</a:t>
            </a:r>
            <a:r>
              <a:rPr lang="ar-SA" sz="1800" dirty="0">
                <a:solidFill>
                  <a:schemeClr val="tx1"/>
                </a:solidFill>
              </a:rPr>
              <a:t> وهناك نواح أخرى يمكن إن تكون مستقلة بذاتها أو أنها تكون ضمن احد النواحي المذكورة سابقا مثل النمو(نمو الصفات البدنية أو </a:t>
            </a:r>
            <a:r>
              <a:rPr lang="ar-SA" sz="1800" dirty="0" smtClean="0">
                <a:solidFill>
                  <a:schemeClr val="tx1"/>
                </a:solidFill>
              </a:rPr>
              <a:t>تطورها</a:t>
            </a:r>
            <a:r>
              <a:rPr lang="ar-SA" sz="1800" dirty="0" smtClean="0">
                <a:solidFill>
                  <a:schemeClr val="tx1"/>
                </a:solidFill>
              </a:rPr>
              <a:t>).</a:t>
            </a:r>
            <a:endParaRPr lang="ar-SA" sz="1800" dirty="0" smtClean="0">
              <a:solidFill>
                <a:schemeClr val="tx1"/>
              </a:solidFill>
            </a:endParaRPr>
          </a:p>
          <a:p>
            <a:pPr algn="justLow">
              <a:buNone/>
            </a:pPr>
            <a:endParaRPr lang="ar-IQ" sz="1700" dirty="0">
              <a:solidFill>
                <a:schemeClr val="tx1"/>
              </a:solidFill>
            </a:endParaRP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577850"/>
          </a:xfrm>
        </p:spPr>
        <p:txBody>
          <a:bodyPr/>
          <a:lstStyle/>
          <a:p>
            <a:r>
              <a:rPr lang="ar-SA" b="1" u="sng" dirty="0" smtClean="0">
                <a:solidFill>
                  <a:schemeClr val="bg1"/>
                </a:solidFill>
                <a:latin typeface="+mj-lt"/>
                <a:ea typeface="+mj-ea"/>
                <a:cs typeface="+mj-cs"/>
              </a:rPr>
              <a:t>أهمية الإحصاء في المجال </a:t>
            </a:r>
            <a:r>
              <a:rPr lang="ar-SA" b="1" u="sng" dirty="0" smtClean="0">
                <a:solidFill>
                  <a:schemeClr val="bg1"/>
                </a:solidFill>
                <a:latin typeface="+mj-lt"/>
                <a:ea typeface="+mj-ea"/>
                <a:cs typeface="+mj-cs"/>
              </a:rPr>
              <a:t>الرياضي:-</a:t>
            </a:r>
            <a:r>
              <a:rPr lang="en-US" dirty="0" smtClean="0">
                <a:solidFill>
                  <a:schemeClr val="bg1"/>
                </a:solidFill>
                <a:latin typeface="+mj-lt"/>
                <a:ea typeface="+mj-ea"/>
                <a:cs typeface="+mj-cs"/>
              </a:rPr>
              <a:t/>
            </a:r>
            <a:br>
              <a:rPr lang="en-US" dirty="0" smtClean="0">
                <a:solidFill>
                  <a:schemeClr val="bg1"/>
                </a:solidFill>
                <a:latin typeface="+mj-lt"/>
                <a:ea typeface="+mj-ea"/>
                <a:cs typeface="+mj-cs"/>
              </a:rPr>
            </a:br>
            <a:endParaRPr lang="ar-IQ" dirty="0"/>
          </a:p>
        </p:txBody>
      </p:sp>
      <p:sp>
        <p:nvSpPr>
          <p:cNvPr id="3" name="عنصر نائب للمحتوى 2"/>
          <p:cNvSpPr>
            <a:spLocks noGrp="1"/>
          </p:cNvSpPr>
          <p:nvPr>
            <p:ph idx="1"/>
          </p:nvPr>
        </p:nvSpPr>
        <p:spPr/>
        <p:txBody>
          <a:bodyPr/>
          <a:lstStyle/>
          <a:p>
            <a:r>
              <a:rPr lang="ar-SA" sz="2000" dirty="0">
                <a:solidFill>
                  <a:schemeClr val="tx1"/>
                </a:solidFill>
              </a:rPr>
              <a:t>تعتمد جميع العلوم على الإحصاء في معالجة البيانات والتربية الرياضية لا تختلف عنهم في شيء ويمكننا إن ندرج أهمية علم الإحصاء أو مدى الاستفادة من الإحصاء في المجال الرياضي في النقاط </a:t>
            </a:r>
            <a:r>
              <a:rPr lang="ar-SA" sz="2000" dirty="0">
                <a:solidFill>
                  <a:schemeClr val="tx1"/>
                </a:solidFill>
              </a:rPr>
              <a:t>الآتية :-</a:t>
            </a:r>
            <a:endParaRPr lang="en-US" sz="2000" dirty="0">
              <a:solidFill>
                <a:schemeClr val="tx1"/>
              </a:solidFill>
            </a:endParaRPr>
          </a:p>
          <a:p>
            <a:r>
              <a:rPr lang="ar-SA" sz="2000" dirty="0">
                <a:solidFill>
                  <a:srgbClr val="FF0000"/>
                </a:solidFill>
              </a:rPr>
              <a:t>1-  </a:t>
            </a:r>
            <a:r>
              <a:rPr lang="ar-SA" sz="2000" u="sng" dirty="0">
                <a:solidFill>
                  <a:srgbClr val="FF0000"/>
                </a:solidFill>
              </a:rPr>
              <a:t>  اتخاذ القرار:- </a:t>
            </a:r>
            <a:r>
              <a:rPr lang="ar-SA" sz="2000" dirty="0">
                <a:solidFill>
                  <a:schemeClr val="tx1"/>
                </a:solidFill>
              </a:rPr>
              <a:t>عندما يختلف رياضيان في صفة بدنية إي عندما يؤدي </a:t>
            </a:r>
            <a:r>
              <a:rPr lang="ar-SA" sz="2000" dirty="0">
                <a:solidFill>
                  <a:schemeClr val="tx1"/>
                </a:solidFill>
              </a:rPr>
              <a:t>احدهما </a:t>
            </a:r>
            <a:r>
              <a:rPr lang="ar-SA" sz="2000" dirty="0">
                <a:solidFill>
                  <a:schemeClr val="tx1"/>
                </a:solidFill>
              </a:rPr>
              <a:t>(</a:t>
            </a:r>
            <a:r>
              <a:rPr lang="ar-SA" sz="2000" dirty="0">
                <a:solidFill>
                  <a:schemeClr val="tx1"/>
                </a:solidFill>
              </a:rPr>
              <a:t>12مرة</a:t>
            </a:r>
            <a:r>
              <a:rPr lang="ar-SA" sz="2000" dirty="0">
                <a:solidFill>
                  <a:schemeClr val="tx1"/>
                </a:solidFill>
              </a:rPr>
              <a:t>) ثني ومد الذراعين ويؤدي </a:t>
            </a:r>
            <a:r>
              <a:rPr lang="ar-SA" sz="2000" dirty="0">
                <a:solidFill>
                  <a:schemeClr val="tx1"/>
                </a:solidFill>
              </a:rPr>
              <a:t>الأخر </a:t>
            </a:r>
            <a:r>
              <a:rPr lang="ar-SA" sz="2000" dirty="0">
                <a:solidFill>
                  <a:schemeClr val="tx1"/>
                </a:solidFill>
              </a:rPr>
              <a:t>( 13 مرة) فان الإحصاء هو الوحيد القادر على اعتبار فرق مرة واحدة بين الرياضيين وهو فرق يعود إلى الصدفة أم فرق </a:t>
            </a:r>
            <a:r>
              <a:rPr lang="ar-SA" sz="2000" dirty="0">
                <a:solidFill>
                  <a:schemeClr val="tx1"/>
                </a:solidFill>
              </a:rPr>
              <a:t>حقيقي</a:t>
            </a:r>
            <a:r>
              <a:rPr lang="ar-SA" sz="2000" dirty="0">
                <a:solidFill>
                  <a:schemeClr val="tx1"/>
                </a:solidFill>
              </a:rPr>
              <a:t> </a:t>
            </a:r>
            <a:r>
              <a:rPr lang="ar-SA" sz="2000" dirty="0" smtClean="0">
                <a:solidFill>
                  <a:schemeClr val="tx1"/>
                </a:solidFill>
              </a:rPr>
              <a:t>.</a:t>
            </a:r>
            <a:endParaRPr lang="en-US" sz="2000" dirty="0">
              <a:solidFill>
                <a:schemeClr val="tx1"/>
              </a:solidFill>
            </a:endParaRPr>
          </a:p>
          <a:p>
            <a:r>
              <a:rPr lang="ar-SA" sz="2000" dirty="0">
                <a:solidFill>
                  <a:srgbClr val="FF0000"/>
                </a:solidFill>
              </a:rPr>
              <a:t>2-    </a:t>
            </a:r>
            <a:r>
              <a:rPr lang="ar-SA" sz="2000" u="sng" dirty="0">
                <a:solidFill>
                  <a:srgbClr val="FF0000"/>
                </a:solidFill>
              </a:rPr>
              <a:t>إيجاد العلاقة بين </a:t>
            </a:r>
            <a:r>
              <a:rPr lang="ar-SA" sz="2000" u="sng" dirty="0">
                <a:solidFill>
                  <a:srgbClr val="FF0000"/>
                </a:solidFill>
              </a:rPr>
              <a:t>المتغيرات </a:t>
            </a:r>
            <a:r>
              <a:rPr lang="ar-SA" sz="2000" u="sng" dirty="0">
                <a:solidFill>
                  <a:srgbClr val="FF0000"/>
                </a:solidFill>
              </a:rPr>
              <a:t>:- </a:t>
            </a:r>
            <a:r>
              <a:rPr lang="ar-SA" sz="2000" dirty="0">
                <a:solidFill>
                  <a:schemeClr val="tx1"/>
                </a:solidFill>
              </a:rPr>
              <a:t>نستطيع باستخدام الإحصاء إن نقول بان الرياضي السريع هو رياضي قوي وان هذا الحديث لا يمكن التأكد منه إلا بإيجاد مقدار التغاير بين السرعة </a:t>
            </a:r>
            <a:r>
              <a:rPr lang="ar-SA" sz="2000" dirty="0">
                <a:solidFill>
                  <a:schemeClr val="tx1"/>
                </a:solidFill>
              </a:rPr>
              <a:t>والقوة </a:t>
            </a:r>
            <a:r>
              <a:rPr lang="ar-SA" sz="2000" dirty="0" smtClean="0">
                <a:solidFill>
                  <a:schemeClr val="tx1"/>
                </a:solidFill>
              </a:rPr>
              <a:t>.</a:t>
            </a:r>
            <a:endParaRPr lang="en-US" sz="2000" dirty="0">
              <a:solidFill>
                <a:schemeClr val="tx1"/>
              </a:solidFill>
            </a:endParaRPr>
          </a:p>
          <a:p>
            <a:r>
              <a:rPr lang="ar-SA" sz="2000" dirty="0">
                <a:solidFill>
                  <a:srgbClr val="FF0000"/>
                </a:solidFill>
              </a:rPr>
              <a:t>3-    </a:t>
            </a:r>
            <a:r>
              <a:rPr lang="ar-SA" sz="2000" u="sng" dirty="0">
                <a:solidFill>
                  <a:srgbClr val="FF0000"/>
                </a:solidFill>
              </a:rPr>
              <a:t>التنبؤ:-</a:t>
            </a:r>
            <a:r>
              <a:rPr lang="ar-SA" sz="2000" dirty="0">
                <a:solidFill>
                  <a:schemeClr val="tx1"/>
                </a:solidFill>
              </a:rPr>
              <a:t> عند توفر بيانات عن حالة لاعب من أسبوع إلى أخر أو شهر إلى أخر فان الإحصاء يستطيع إن يتنبأ كيف ستكون حالة اللاعب في الشهر </a:t>
            </a:r>
            <a:r>
              <a:rPr lang="ar-SA" sz="2000" dirty="0">
                <a:solidFill>
                  <a:schemeClr val="tx1"/>
                </a:solidFill>
              </a:rPr>
              <a:t>القادم </a:t>
            </a:r>
            <a:r>
              <a:rPr lang="ar-SA" sz="2000" dirty="0" smtClean="0">
                <a:solidFill>
                  <a:schemeClr val="tx1"/>
                </a:solidFill>
              </a:rPr>
              <a:t>.</a:t>
            </a:r>
            <a:endParaRPr lang="en-US" sz="2000" dirty="0">
              <a:solidFill>
                <a:schemeClr val="tx1"/>
              </a:solidFill>
            </a:endParaRPr>
          </a:p>
          <a:p>
            <a:r>
              <a:rPr lang="ar-SA" sz="2000" dirty="0">
                <a:solidFill>
                  <a:srgbClr val="FF0000"/>
                </a:solidFill>
              </a:rPr>
              <a:t>4-    </a:t>
            </a:r>
            <a:r>
              <a:rPr lang="ar-SA" sz="2000" u="sng" dirty="0">
                <a:solidFill>
                  <a:srgbClr val="FF0000"/>
                </a:solidFill>
              </a:rPr>
              <a:t>الفرز:-</a:t>
            </a:r>
            <a:r>
              <a:rPr lang="ar-SA" sz="2000" dirty="0">
                <a:solidFill>
                  <a:schemeClr val="tx1"/>
                </a:solidFill>
              </a:rPr>
              <a:t> للإحصاء القدرة على فرز العامل الأكثر أهمية من العوامل الأخرى التي تساهم في رفع المستوى الرياضي، فمثلا إي الصفات هي الأكثر أهمية في فعالية الوثب الطويل القوة أم السرعة أم المطاولة أم التوافق أم غير هذه الصفات ثم إي صفة تأتي بالدرجة </a:t>
            </a:r>
            <a:r>
              <a:rPr lang="ar-SA" sz="2000" dirty="0">
                <a:solidFill>
                  <a:schemeClr val="tx1"/>
                </a:solidFill>
              </a:rPr>
              <a:t>الثانية .</a:t>
            </a:r>
            <a:endParaRPr lang="en-US" sz="2000" dirty="0">
              <a:solidFill>
                <a:schemeClr val="tx1"/>
              </a:solidFill>
            </a:endParaRPr>
          </a:p>
          <a:p>
            <a:endParaRPr lang="ar-IQ" sz="2000" dirty="0">
              <a:solidFill>
                <a:schemeClr val="tx1"/>
              </a:solidFill>
            </a:endParaRP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SA" b="1" u="sng" dirty="0" smtClean="0">
                <a:solidFill>
                  <a:schemeClr val="bg1"/>
                </a:solidFill>
                <a:latin typeface="+mj-lt"/>
                <a:ea typeface="+mj-ea"/>
                <a:cs typeface="+mj-cs"/>
              </a:rPr>
              <a:t>أهمية الإحصاء في المجال </a:t>
            </a:r>
            <a:r>
              <a:rPr lang="ar-SA" b="1" u="sng" dirty="0" smtClean="0">
                <a:solidFill>
                  <a:schemeClr val="bg1"/>
                </a:solidFill>
                <a:latin typeface="+mj-lt"/>
                <a:ea typeface="+mj-ea"/>
                <a:cs typeface="+mj-cs"/>
              </a:rPr>
              <a:t>الرياضي:-</a:t>
            </a:r>
            <a:r>
              <a:rPr lang="en-US" dirty="0" smtClean="0">
                <a:solidFill>
                  <a:schemeClr val="bg1"/>
                </a:solidFill>
                <a:latin typeface="+mj-lt"/>
                <a:ea typeface="+mj-ea"/>
                <a:cs typeface="+mj-cs"/>
              </a:rPr>
              <a:t/>
            </a:r>
            <a:br>
              <a:rPr lang="en-US" dirty="0" smtClean="0">
                <a:solidFill>
                  <a:schemeClr val="bg1"/>
                </a:solidFill>
                <a:latin typeface="+mj-lt"/>
                <a:ea typeface="+mj-ea"/>
                <a:cs typeface="+mj-cs"/>
              </a:rPr>
            </a:br>
            <a:endParaRPr lang="ar-IQ" dirty="0"/>
          </a:p>
        </p:txBody>
      </p:sp>
      <p:sp>
        <p:nvSpPr>
          <p:cNvPr id="3" name="عنصر نائب للمحتوى 2"/>
          <p:cNvSpPr>
            <a:spLocks noGrp="1"/>
          </p:cNvSpPr>
          <p:nvPr>
            <p:ph idx="1"/>
          </p:nvPr>
        </p:nvSpPr>
        <p:spPr/>
        <p:txBody>
          <a:bodyPr/>
          <a:lstStyle/>
          <a:p>
            <a:r>
              <a:rPr lang="ar-IQ" sz="2000" dirty="0" smtClean="0">
                <a:solidFill>
                  <a:srgbClr val="FF0000"/>
                </a:solidFill>
              </a:rPr>
              <a:t>5 </a:t>
            </a:r>
            <a:r>
              <a:rPr lang="ar-SA" sz="2000" dirty="0" smtClean="0">
                <a:solidFill>
                  <a:srgbClr val="FF0000"/>
                </a:solidFill>
              </a:rPr>
              <a:t>-</a:t>
            </a:r>
            <a:r>
              <a:rPr lang="ar-SA" sz="2000" dirty="0">
                <a:solidFill>
                  <a:srgbClr val="FF0000"/>
                </a:solidFill>
              </a:rPr>
              <a:t>    </a:t>
            </a:r>
            <a:r>
              <a:rPr lang="ar-SA" sz="2000" u="sng" dirty="0">
                <a:solidFill>
                  <a:srgbClr val="FF0000"/>
                </a:solidFill>
              </a:rPr>
              <a:t>تصنيف </a:t>
            </a:r>
            <a:r>
              <a:rPr lang="ar-SA" sz="2000" u="sng" dirty="0">
                <a:solidFill>
                  <a:srgbClr val="FF0000"/>
                </a:solidFill>
              </a:rPr>
              <a:t>وترتيب </a:t>
            </a:r>
            <a:r>
              <a:rPr lang="ar-SA" sz="2000" u="sng" dirty="0">
                <a:solidFill>
                  <a:srgbClr val="FF0000"/>
                </a:solidFill>
              </a:rPr>
              <a:t>:-</a:t>
            </a:r>
            <a:r>
              <a:rPr lang="ar-SA" sz="2000" dirty="0">
                <a:solidFill>
                  <a:schemeClr val="tx1"/>
                </a:solidFill>
              </a:rPr>
              <a:t> يمكننا باستخدام الإحصاء تصنيف اللاعبين إلى فئات وحسب المستويات كما باستطاعة الإحصاء وضع ترتيب اللاعبين باستخدام </a:t>
            </a:r>
            <a:r>
              <a:rPr lang="ar-SA" sz="2000" dirty="0" smtClean="0">
                <a:solidFill>
                  <a:schemeClr val="tx1"/>
                </a:solidFill>
              </a:rPr>
              <a:t>معايير </a:t>
            </a:r>
            <a:r>
              <a:rPr lang="ar-SA" sz="2000" dirty="0">
                <a:solidFill>
                  <a:schemeClr val="tx1"/>
                </a:solidFill>
              </a:rPr>
              <a:t>معينة .</a:t>
            </a:r>
            <a:endParaRPr lang="en-US" sz="2000" dirty="0">
              <a:solidFill>
                <a:schemeClr val="tx1"/>
              </a:solidFill>
            </a:endParaRPr>
          </a:p>
          <a:p>
            <a:pPr>
              <a:buNone/>
            </a:pPr>
            <a:endParaRPr lang="en-US" sz="2000" dirty="0">
              <a:solidFill>
                <a:schemeClr val="tx1"/>
              </a:solidFill>
            </a:endParaRPr>
          </a:p>
          <a:p>
            <a:r>
              <a:rPr lang="ar-SA" sz="2000" dirty="0">
                <a:solidFill>
                  <a:srgbClr val="FF0000"/>
                </a:solidFill>
              </a:rPr>
              <a:t>6-    </a:t>
            </a:r>
            <a:r>
              <a:rPr lang="ar-SA" sz="2000" u="sng" dirty="0">
                <a:solidFill>
                  <a:srgbClr val="FF0000"/>
                </a:solidFill>
              </a:rPr>
              <a:t>تقويم وبناء </a:t>
            </a:r>
            <a:r>
              <a:rPr lang="ar-SA" sz="2000" u="sng" dirty="0">
                <a:solidFill>
                  <a:srgbClr val="FF0000"/>
                </a:solidFill>
              </a:rPr>
              <a:t>الاختبار </a:t>
            </a:r>
            <a:r>
              <a:rPr lang="ar-SA" sz="2000" u="sng" dirty="0">
                <a:solidFill>
                  <a:srgbClr val="FF0000"/>
                </a:solidFill>
              </a:rPr>
              <a:t>:-</a:t>
            </a:r>
            <a:r>
              <a:rPr lang="ar-SA" sz="2000" dirty="0">
                <a:solidFill>
                  <a:schemeClr val="tx1"/>
                </a:solidFill>
              </a:rPr>
              <a:t> تستطيع باستخدام الإحصاء تقويم مدى صلاحية اختبار معين لإيجاد الفروق بين </a:t>
            </a:r>
            <a:r>
              <a:rPr lang="ar-SA" sz="2000" dirty="0">
                <a:solidFill>
                  <a:schemeClr val="tx1"/>
                </a:solidFill>
              </a:rPr>
              <a:t>اللاعبين </a:t>
            </a:r>
            <a:r>
              <a:rPr lang="ar-SA" sz="2000" dirty="0">
                <a:solidFill>
                  <a:schemeClr val="tx1"/>
                </a:solidFill>
              </a:rPr>
              <a:t>،فمثلا هل باستطاعة اختبار ثني ومد الذراعين إيجاد الفروق الفردية بين مجموعة رياضيين في القدرة العضلية </a:t>
            </a:r>
            <a:r>
              <a:rPr lang="ar-SA" sz="2000" dirty="0">
                <a:solidFill>
                  <a:schemeClr val="tx1"/>
                </a:solidFill>
              </a:rPr>
              <a:t>للذراعين </a:t>
            </a:r>
            <a:r>
              <a:rPr lang="ar-SA" sz="2000" dirty="0">
                <a:solidFill>
                  <a:schemeClr val="tx1"/>
                </a:solidFill>
              </a:rPr>
              <a:t>.وإذا تم ذلك فيمكن بناء هذا </a:t>
            </a:r>
            <a:r>
              <a:rPr lang="ar-SA" sz="2000" dirty="0" smtClean="0">
                <a:solidFill>
                  <a:schemeClr val="tx1"/>
                </a:solidFill>
              </a:rPr>
              <a:t>الاختبار .</a:t>
            </a:r>
            <a:endParaRPr lang="en-US" sz="2000" dirty="0" smtClean="0">
              <a:solidFill>
                <a:schemeClr val="tx1"/>
              </a:solidFill>
            </a:endParaRPr>
          </a:p>
          <a:p>
            <a:r>
              <a:rPr lang="ar-SA" sz="2000" dirty="0" smtClean="0">
                <a:solidFill>
                  <a:srgbClr val="FF0000"/>
                </a:solidFill>
              </a:rPr>
              <a:t>7-    </a:t>
            </a:r>
            <a:r>
              <a:rPr lang="ar-SA" sz="2000" u="sng" dirty="0" smtClean="0">
                <a:solidFill>
                  <a:srgbClr val="FF0000"/>
                </a:solidFill>
              </a:rPr>
              <a:t>التقييم:–</a:t>
            </a:r>
            <a:r>
              <a:rPr lang="ar-SA" sz="2000" dirty="0" smtClean="0">
                <a:solidFill>
                  <a:srgbClr val="FF0000"/>
                </a:solidFill>
              </a:rPr>
              <a:t> </a:t>
            </a:r>
            <a:r>
              <a:rPr lang="ar-SA" sz="2000" dirty="0" smtClean="0">
                <a:solidFill>
                  <a:schemeClr val="tx1"/>
                </a:solidFill>
              </a:rPr>
              <a:t>تستطيع باستخدام الإحصاء وضع تقييم للاعب اي تثمين ما يمتلكه من صفة </a:t>
            </a:r>
            <a:r>
              <a:rPr lang="ar-SA" sz="2000" dirty="0" smtClean="0">
                <a:solidFill>
                  <a:schemeClr val="tx1"/>
                </a:solidFill>
              </a:rPr>
              <a:t>مهارية</a:t>
            </a:r>
            <a:r>
              <a:rPr lang="ar-SA" sz="2000" dirty="0" smtClean="0">
                <a:solidFill>
                  <a:schemeClr val="tx1"/>
                </a:solidFill>
              </a:rPr>
              <a:t> أو </a:t>
            </a:r>
            <a:r>
              <a:rPr lang="ar-SA" sz="2000" dirty="0" smtClean="0">
                <a:solidFill>
                  <a:schemeClr val="tx1"/>
                </a:solidFill>
              </a:rPr>
              <a:t>بدنية .</a:t>
            </a:r>
            <a:endParaRPr lang="en-US" sz="2000" dirty="0" smtClean="0">
              <a:solidFill>
                <a:schemeClr val="tx1"/>
              </a:solidFill>
            </a:endParaRPr>
          </a:p>
          <a:p>
            <a:pPr>
              <a:buNone/>
            </a:pPr>
            <a:endParaRPr lang="en-US" sz="2000" dirty="0">
              <a:solidFill>
                <a:schemeClr val="tx1"/>
              </a:solidFill>
            </a:endParaRPr>
          </a:p>
          <a:p>
            <a:r>
              <a:rPr lang="ar-SA" sz="2000" dirty="0">
                <a:solidFill>
                  <a:srgbClr val="FF0000"/>
                </a:solidFill>
              </a:rPr>
              <a:t>8-    </a:t>
            </a:r>
            <a:r>
              <a:rPr lang="ar-SA" sz="2000" u="sng" dirty="0">
                <a:solidFill>
                  <a:srgbClr val="FF0000"/>
                </a:solidFill>
              </a:rPr>
              <a:t>إيجاد مواصفات </a:t>
            </a:r>
            <a:r>
              <a:rPr lang="ar-SA" sz="2000" u="sng" dirty="0">
                <a:solidFill>
                  <a:srgbClr val="FF0000"/>
                </a:solidFill>
              </a:rPr>
              <a:t>المجتمع </a:t>
            </a:r>
            <a:r>
              <a:rPr lang="ar-SA" sz="2000" u="sng" dirty="0">
                <a:solidFill>
                  <a:srgbClr val="FF0000"/>
                </a:solidFill>
              </a:rPr>
              <a:t>:–</a:t>
            </a:r>
            <a:r>
              <a:rPr lang="ar-SA" sz="2000" dirty="0">
                <a:solidFill>
                  <a:srgbClr val="FF0000"/>
                </a:solidFill>
              </a:rPr>
              <a:t> </a:t>
            </a:r>
            <a:r>
              <a:rPr lang="ar-SA" sz="2000" dirty="0">
                <a:solidFill>
                  <a:schemeClr val="tx1"/>
                </a:solidFill>
              </a:rPr>
              <a:t>باستخدام أعداد قليلة من إفراد </a:t>
            </a:r>
            <a:r>
              <a:rPr lang="ar-SA" sz="2000" dirty="0">
                <a:solidFill>
                  <a:schemeClr val="tx1"/>
                </a:solidFill>
              </a:rPr>
              <a:t>المجتمع .</a:t>
            </a:r>
            <a:endParaRPr lang="en-US" sz="2000" dirty="0">
              <a:solidFill>
                <a:schemeClr val="tx1"/>
              </a:solidFill>
            </a:endParaRPr>
          </a:p>
          <a:p>
            <a:endParaRPr lang="ar-IQ" sz="2000" dirty="0">
              <a:solidFill>
                <a:schemeClr val="tx1"/>
              </a:solidFill>
            </a:endParaRPr>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chemeClr val="bg1"/>
                </a:solidFill>
                <a:latin typeface="+mj-lt"/>
                <a:ea typeface="+mj-ea"/>
                <a:cs typeface="+mj-cs"/>
              </a:rPr>
              <a:t>البيانات :</a:t>
            </a:r>
            <a:r>
              <a:rPr lang="ar-IQ" b="1" dirty="0">
                <a:solidFill>
                  <a:schemeClr val="bg1"/>
                </a:solidFill>
                <a:latin typeface="+mj-lt"/>
                <a:ea typeface="+mj-ea"/>
                <a:cs typeface="+mj-cs"/>
              </a:rPr>
              <a:t> </a:t>
            </a:r>
            <a:endParaRPr lang="ar-IQ" dirty="0"/>
          </a:p>
        </p:txBody>
      </p:sp>
      <p:sp>
        <p:nvSpPr>
          <p:cNvPr id="3" name="عنصر نائب للمحتوى 2"/>
          <p:cNvSpPr>
            <a:spLocks noGrp="1"/>
          </p:cNvSpPr>
          <p:nvPr>
            <p:ph idx="1"/>
          </p:nvPr>
        </p:nvSpPr>
        <p:spPr/>
        <p:txBody>
          <a:bodyPr/>
          <a:lstStyle/>
          <a:p>
            <a:r>
              <a:rPr lang="ar-IQ" dirty="0" smtClean="0">
                <a:solidFill>
                  <a:schemeClr val="tx2"/>
                </a:solidFill>
              </a:rPr>
              <a:t>هي الدرجات المتجمعة التي يتم الحصول عليها عندما يتم قياس سلوك ما يتم </a:t>
            </a:r>
            <a:r>
              <a:rPr lang="ar-IQ" dirty="0" smtClean="0">
                <a:solidFill>
                  <a:schemeClr val="tx2"/>
                </a:solidFill>
              </a:rPr>
              <a:t>اختباره .</a:t>
            </a:r>
            <a:r>
              <a:rPr lang="ar-IQ" dirty="0" smtClean="0">
                <a:solidFill>
                  <a:schemeClr val="tx2"/>
                </a:solidFill>
              </a:rPr>
              <a:t>( المختبر</a:t>
            </a:r>
            <a:r>
              <a:rPr lang="ar-IQ" dirty="0" smtClean="0">
                <a:solidFill>
                  <a:schemeClr val="tx2"/>
                </a:solidFill>
              </a:rPr>
              <a:t>)</a:t>
            </a:r>
            <a:endParaRPr lang="en-US" dirty="0" smtClean="0">
              <a:solidFill>
                <a:schemeClr val="tx2"/>
              </a:solidFill>
            </a:endParaRPr>
          </a:p>
          <a:p>
            <a:pPr>
              <a:buFont typeface="Wingdings" pitchFamily="2" charset="2"/>
              <a:buChar char="ü"/>
            </a:pPr>
            <a:r>
              <a:rPr lang="ar-IQ" dirty="0" smtClean="0">
                <a:solidFill>
                  <a:schemeClr val="tx1"/>
                </a:solidFill>
              </a:rPr>
              <a:t>- أو هي المعلومات التي يتم تلخيصها عن موضوع </a:t>
            </a:r>
            <a:r>
              <a:rPr lang="ar-IQ" dirty="0" smtClean="0">
                <a:solidFill>
                  <a:schemeClr val="tx1"/>
                </a:solidFill>
              </a:rPr>
              <a:t>معين .</a:t>
            </a:r>
            <a:endParaRPr lang="en-US" dirty="0" smtClean="0">
              <a:solidFill>
                <a:schemeClr val="tx1"/>
              </a:solidFill>
            </a:endParaRPr>
          </a:p>
          <a:p>
            <a:pPr>
              <a:buFont typeface="Wingdings" pitchFamily="2" charset="2"/>
              <a:buChar char="ü"/>
            </a:pPr>
            <a:r>
              <a:rPr lang="ar-IQ" dirty="0" smtClean="0">
                <a:solidFill>
                  <a:schemeClr val="tx1"/>
                </a:solidFill>
              </a:rPr>
              <a:t>- </a:t>
            </a:r>
            <a:r>
              <a:rPr lang="ar-IQ" dirty="0">
                <a:solidFill>
                  <a:schemeClr val="tx1"/>
                </a:solidFill>
              </a:rPr>
              <a:t>أو هي اسم يشير إلى مجموعة من القياسات أو المعطيات أو </a:t>
            </a:r>
            <a:r>
              <a:rPr lang="ar-IQ" dirty="0">
                <a:solidFill>
                  <a:schemeClr val="tx1"/>
                </a:solidFill>
              </a:rPr>
              <a:t>الوقائع .</a:t>
            </a:r>
            <a:endParaRPr lang="en-US" dirty="0">
              <a:solidFill>
                <a:schemeClr val="tx1"/>
              </a:solidFill>
            </a:endParaRPr>
          </a:p>
          <a:p>
            <a:pPr>
              <a:buFont typeface="Wingdings" pitchFamily="2" charset="2"/>
              <a:buChar char="ü"/>
            </a:pPr>
            <a:r>
              <a:rPr lang="ar-IQ" dirty="0" smtClean="0">
                <a:solidFill>
                  <a:schemeClr val="tx1"/>
                </a:solidFill>
              </a:rPr>
              <a:t>-  </a:t>
            </a:r>
            <a:r>
              <a:rPr lang="ar-IQ" dirty="0">
                <a:solidFill>
                  <a:schemeClr val="tx1"/>
                </a:solidFill>
              </a:rPr>
              <a:t>أو هي المادة الخام التي يتم الحصول عليها مباشرة من عملية القياس وفقاً </a:t>
            </a:r>
            <a:r>
              <a:rPr lang="ar-IQ" dirty="0">
                <a:solidFill>
                  <a:schemeClr val="tx1"/>
                </a:solidFill>
              </a:rPr>
              <a:t>للأجراءات</a:t>
            </a:r>
            <a:r>
              <a:rPr lang="ar-IQ" dirty="0">
                <a:solidFill>
                  <a:schemeClr val="tx1"/>
                </a:solidFill>
              </a:rPr>
              <a:t> البحثية</a:t>
            </a:r>
          </a:p>
        </p:txBody>
      </p:sp>
      <p:sp>
        <p:nvSpPr>
          <p:cNvPr id="4" name="عنصر نائب للتذييل 3"/>
          <p:cNvSpPr>
            <a:spLocks noGrp="1"/>
          </p:cNvSpPr>
          <p:nvPr>
            <p:ph type="ftr" sz="quarter" idx="11"/>
          </p:nvPr>
        </p:nvSpPr>
        <p:spPr/>
        <p:txBody>
          <a:bodyPr/>
          <a:lstStyle/>
          <a:p>
            <a:r>
              <a:rPr lang="en-US" dirty="0" smtClean="0"/>
              <a:t>www.themegallery.com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577850"/>
          </a:xfrm>
        </p:spPr>
        <p:txBody>
          <a:bodyPr/>
          <a:lstStyle/>
          <a:p>
            <a:r>
              <a:rPr lang="ar-IQ" b="1" u="sng" dirty="0">
                <a:solidFill>
                  <a:schemeClr val="bg1"/>
                </a:solidFill>
                <a:latin typeface="+mj-lt"/>
                <a:ea typeface="+mj-ea"/>
                <a:cs typeface="+mj-cs"/>
              </a:rPr>
              <a:t>خصائص </a:t>
            </a:r>
            <a:r>
              <a:rPr lang="ar-IQ" b="1" u="sng" dirty="0">
                <a:solidFill>
                  <a:schemeClr val="bg1"/>
                </a:solidFill>
                <a:latin typeface="+mj-lt"/>
                <a:ea typeface="+mj-ea"/>
                <a:cs typeface="+mj-cs"/>
              </a:rPr>
              <a:t>البيانات :</a:t>
            </a:r>
            <a:r>
              <a:rPr lang="en-US" dirty="0">
                <a:solidFill>
                  <a:schemeClr val="bg1"/>
                </a:solidFill>
                <a:latin typeface="+mj-lt"/>
                <a:ea typeface="+mj-ea"/>
                <a:cs typeface="+mj-cs"/>
              </a:rPr>
              <a:t/>
            </a:r>
            <a:br>
              <a:rPr lang="en-US" dirty="0">
                <a:solidFill>
                  <a:schemeClr val="bg1"/>
                </a:solidFill>
                <a:latin typeface="+mj-lt"/>
                <a:ea typeface="+mj-ea"/>
                <a:cs typeface="+mj-cs"/>
              </a:rPr>
            </a:br>
            <a:endParaRPr lang="ar-IQ" dirty="0"/>
          </a:p>
        </p:txBody>
      </p:sp>
      <p:sp>
        <p:nvSpPr>
          <p:cNvPr id="3" name="عنصر نائب للمحتوى 2"/>
          <p:cNvSpPr>
            <a:spLocks noGrp="1"/>
          </p:cNvSpPr>
          <p:nvPr>
            <p:ph idx="1"/>
          </p:nvPr>
        </p:nvSpPr>
        <p:spPr/>
        <p:txBody>
          <a:bodyPr/>
          <a:lstStyle/>
          <a:p>
            <a:r>
              <a:rPr lang="ar-IQ" u="sng" dirty="0">
                <a:solidFill>
                  <a:srgbClr val="FF0000"/>
                </a:solidFill>
              </a:rPr>
              <a:t>من أهم الخصائص المميزة للبيانات الإحصائية ما </a:t>
            </a:r>
            <a:r>
              <a:rPr lang="ar-IQ" u="sng" dirty="0">
                <a:solidFill>
                  <a:srgbClr val="FF0000"/>
                </a:solidFill>
              </a:rPr>
              <a:t>يأتي :</a:t>
            </a:r>
            <a:endParaRPr lang="en-US" u="sng" dirty="0">
              <a:solidFill>
                <a:srgbClr val="FF0000"/>
              </a:solidFill>
            </a:endParaRPr>
          </a:p>
          <a:p>
            <a:pPr lvl="0" algn="justLow"/>
            <a:r>
              <a:rPr lang="ar-IQ" dirty="0">
                <a:solidFill>
                  <a:schemeClr val="tx1"/>
                </a:solidFill>
              </a:rPr>
              <a:t>أن البيانات عبارة عن مجموعة من القيم يتم الحصول عليها من المجتمع أو العينة.</a:t>
            </a:r>
            <a:endParaRPr lang="en-US" dirty="0">
              <a:solidFill>
                <a:schemeClr val="tx1"/>
              </a:solidFill>
            </a:endParaRPr>
          </a:p>
          <a:p>
            <a:pPr lvl="0" algn="justLow"/>
            <a:r>
              <a:rPr lang="ar-IQ" dirty="0">
                <a:solidFill>
                  <a:schemeClr val="tx1"/>
                </a:solidFill>
              </a:rPr>
              <a:t>يتم الحصول عليها بطرائق مختلفة كالمقابلة والاستبيان </a:t>
            </a:r>
            <a:r>
              <a:rPr lang="ar-IQ" dirty="0">
                <a:solidFill>
                  <a:schemeClr val="tx1"/>
                </a:solidFill>
              </a:rPr>
              <a:t>والملاحظة ...</a:t>
            </a:r>
            <a:r>
              <a:rPr lang="ar-IQ" dirty="0">
                <a:solidFill>
                  <a:schemeClr val="tx1"/>
                </a:solidFill>
              </a:rPr>
              <a:t> </a:t>
            </a:r>
            <a:r>
              <a:rPr lang="ar-IQ" dirty="0">
                <a:solidFill>
                  <a:schemeClr val="tx1"/>
                </a:solidFill>
              </a:rPr>
              <a:t>الخ .</a:t>
            </a:r>
            <a:endParaRPr lang="en-US" dirty="0">
              <a:solidFill>
                <a:schemeClr val="tx1"/>
              </a:solidFill>
            </a:endParaRPr>
          </a:p>
          <a:p>
            <a:pPr lvl="0" algn="justLow"/>
            <a:r>
              <a:rPr lang="ar-IQ" dirty="0">
                <a:solidFill>
                  <a:schemeClr val="tx1"/>
                </a:solidFill>
              </a:rPr>
              <a:t>أن البيانات تشير إلى قيم فعلية يتم الحصول عليها من التجارب </a:t>
            </a:r>
            <a:r>
              <a:rPr lang="ar-IQ" dirty="0">
                <a:solidFill>
                  <a:schemeClr val="tx1"/>
                </a:solidFill>
              </a:rPr>
              <a:t>المختلفة .</a:t>
            </a:r>
            <a:endParaRPr lang="en-US" dirty="0">
              <a:solidFill>
                <a:schemeClr val="tx1"/>
              </a:solidFill>
            </a:endParaRPr>
          </a:p>
          <a:p>
            <a:pPr lvl="0" algn="justLow"/>
            <a:r>
              <a:rPr lang="ar-IQ" dirty="0">
                <a:solidFill>
                  <a:schemeClr val="tx1"/>
                </a:solidFill>
              </a:rPr>
              <a:t>ان البيانات في البحوث العلمية تمثل </a:t>
            </a:r>
            <a:r>
              <a:rPr lang="ar-IQ" dirty="0">
                <a:solidFill>
                  <a:schemeClr val="tx1"/>
                </a:solidFill>
              </a:rPr>
              <a:t>حقائق </a:t>
            </a:r>
            <a:r>
              <a:rPr lang="ar-IQ" dirty="0">
                <a:solidFill>
                  <a:schemeClr val="tx1"/>
                </a:solidFill>
              </a:rPr>
              <a:t>، </a:t>
            </a:r>
            <a:r>
              <a:rPr lang="ar-IQ" dirty="0">
                <a:solidFill>
                  <a:schemeClr val="tx1"/>
                </a:solidFill>
              </a:rPr>
              <a:t>والحقيقة </a:t>
            </a:r>
            <a:r>
              <a:rPr lang="ar-IQ" dirty="0">
                <a:solidFill>
                  <a:schemeClr val="tx1"/>
                </a:solidFill>
              </a:rPr>
              <a:t>(حدث أو واقعة أو خبرة تتصف بقدر كبير من الثبات</a:t>
            </a:r>
            <a:r>
              <a:rPr lang="ar-IQ" dirty="0">
                <a:solidFill>
                  <a:schemeClr val="tx1"/>
                </a:solidFill>
              </a:rPr>
              <a:t>)</a:t>
            </a:r>
            <a:r>
              <a:rPr lang="ar-IQ" dirty="0">
                <a:solidFill>
                  <a:schemeClr val="tx1"/>
                </a:solidFill>
              </a:rPr>
              <a:t> </a:t>
            </a:r>
            <a:endParaRPr lang="en-US" dirty="0">
              <a:solidFill>
                <a:schemeClr val="tx1"/>
              </a:solidFill>
            </a:endParaRPr>
          </a:p>
          <a:p>
            <a:endParaRPr lang="ar-IQ" dirty="0"/>
          </a:p>
        </p:txBody>
      </p:sp>
      <p:sp>
        <p:nvSpPr>
          <p:cNvPr id="4" name="عنصر نائب للتذييل 3"/>
          <p:cNvSpPr>
            <a:spLocks noGrp="1"/>
          </p:cNvSpPr>
          <p:nvPr>
            <p:ph type="ftr" sz="quarter" idx="11"/>
          </p:nvPr>
        </p:nvSpPr>
        <p:spPr/>
        <p:txBody>
          <a:bodyPr/>
          <a:lstStyle/>
          <a:p>
            <a:r>
              <a:rPr lang="ar-IQ" dirty="0" smtClean="0"/>
              <a:t>كلية التربية البدنية وعلوم الرياضة </a:t>
            </a:r>
            <a:endParaRPr lang="en-US" dirty="0"/>
          </a:p>
        </p:txBody>
      </p:sp>
    </p:spTree>
  </p:cSld>
  <p:clrMapOvr>
    <a:masterClrMapping/>
  </p:clrMapOvr>
</p:sld>
</file>

<file path=ppt/theme/theme1.xml><?xml version="1.0" encoding="utf-8"?>
<a:theme xmlns:a="http://schemas.openxmlformats.org/drawingml/2006/main" name="template (1)">
  <a:themeElements>
    <a:clrScheme name="sample 4">
      <a:dk1>
        <a:srgbClr val="004386"/>
      </a:dk1>
      <a:lt1>
        <a:srgbClr val="FFFFFF"/>
      </a:lt1>
      <a:dk2>
        <a:srgbClr val="000000"/>
      </a:dk2>
      <a:lt2>
        <a:srgbClr val="B2B2B2"/>
      </a:lt2>
      <a:accent1>
        <a:srgbClr val="1ABA81"/>
      </a:accent1>
      <a:accent2>
        <a:srgbClr val="E4A800"/>
      </a:accent2>
      <a:accent3>
        <a:srgbClr val="FFFFFF"/>
      </a:accent3>
      <a:accent4>
        <a:srgbClr val="003872"/>
      </a:accent4>
      <a:accent5>
        <a:srgbClr val="ABD9C1"/>
      </a:accent5>
      <a:accent6>
        <a:srgbClr val="CF9800"/>
      </a:accent6>
      <a:hlink>
        <a:srgbClr val="3191F1"/>
      </a:hlink>
      <a:folHlink>
        <a:srgbClr val="83A6A7"/>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0F349B"/>
        </a:dk1>
        <a:lt1>
          <a:srgbClr val="FFFFFF"/>
        </a:lt1>
        <a:dk2>
          <a:srgbClr val="333333"/>
        </a:dk2>
        <a:lt2>
          <a:srgbClr val="B2B2B2"/>
        </a:lt2>
        <a:accent1>
          <a:srgbClr val="57B3E1"/>
        </a:accent1>
        <a:accent2>
          <a:srgbClr val="009999"/>
        </a:accent2>
        <a:accent3>
          <a:srgbClr val="FFFFFF"/>
        </a:accent3>
        <a:accent4>
          <a:srgbClr val="0B2B84"/>
        </a:accent4>
        <a:accent5>
          <a:srgbClr val="B4D6EE"/>
        </a:accent5>
        <a:accent6>
          <a:srgbClr val="008A8A"/>
        </a:accent6>
        <a:hlink>
          <a:srgbClr val="9999FF"/>
        </a:hlink>
        <a:folHlink>
          <a:srgbClr val="0066CC"/>
        </a:folHlink>
      </a:clrScheme>
      <a:clrMap bg1="lt1" tx1="dk1" bg2="lt2" tx2="dk2" accent1="accent1" accent2="accent2" accent3="accent3" accent4="accent4" accent5="accent5" accent6="accent6" hlink="hlink" folHlink="folHlink"/>
    </a:extraClrScheme>
    <a:extraClrScheme>
      <a:clrScheme name="sample 2">
        <a:dk1>
          <a:srgbClr val="174FB5"/>
        </a:dk1>
        <a:lt1>
          <a:srgbClr val="FFFFFF"/>
        </a:lt1>
        <a:dk2>
          <a:srgbClr val="000000"/>
        </a:dk2>
        <a:lt2>
          <a:srgbClr val="B2B2B2"/>
        </a:lt2>
        <a:accent1>
          <a:srgbClr val="EAA22C"/>
        </a:accent1>
        <a:accent2>
          <a:srgbClr val="96D1E6"/>
        </a:accent2>
        <a:accent3>
          <a:srgbClr val="FFFFFF"/>
        </a:accent3>
        <a:accent4>
          <a:srgbClr val="12429A"/>
        </a:accent4>
        <a:accent5>
          <a:srgbClr val="F3CEAC"/>
        </a:accent5>
        <a:accent6>
          <a:srgbClr val="87BDD0"/>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004386"/>
        </a:dk1>
        <a:lt1>
          <a:srgbClr val="FFFFFF"/>
        </a:lt1>
        <a:dk2>
          <a:srgbClr val="003366"/>
        </a:dk2>
        <a:lt2>
          <a:srgbClr val="B2B2B2"/>
        </a:lt2>
        <a:accent1>
          <a:srgbClr val="1ABA81"/>
        </a:accent1>
        <a:accent2>
          <a:srgbClr val="E4A800"/>
        </a:accent2>
        <a:accent3>
          <a:srgbClr val="FFFFFF"/>
        </a:accent3>
        <a:accent4>
          <a:srgbClr val="003872"/>
        </a:accent4>
        <a:accent5>
          <a:srgbClr val="ABD9C1"/>
        </a:accent5>
        <a:accent6>
          <a:srgbClr val="CF9800"/>
        </a:accent6>
        <a:hlink>
          <a:srgbClr val="3191F1"/>
        </a:hlink>
        <a:folHlink>
          <a:srgbClr val="83A6A7"/>
        </a:folHlink>
      </a:clrScheme>
      <a:clrMap bg1="lt1" tx1="dk1" bg2="lt2" tx2="dk2" accent1="accent1" accent2="accent2" accent3="accent3" accent4="accent4" accent5="accent5" accent6="accent6" hlink="hlink" folHlink="folHlink"/>
    </a:extraClrScheme>
    <a:extraClrScheme>
      <a:clrScheme name="sample 4">
        <a:dk1>
          <a:srgbClr val="004386"/>
        </a:dk1>
        <a:lt1>
          <a:srgbClr val="FFFFFF"/>
        </a:lt1>
        <a:dk2>
          <a:srgbClr val="000000"/>
        </a:dk2>
        <a:lt2>
          <a:srgbClr val="B2B2B2"/>
        </a:lt2>
        <a:accent1>
          <a:srgbClr val="1ABA81"/>
        </a:accent1>
        <a:accent2>
          <a:srgbClr val="E4A800"/>
        </a:accent2>
        <a:accent3>
          <a:srgbClr val="FFFFFF"/>
        </a:accent3>
        <a:accent4>
          <a:srgbClr val="003872"/>
        </a:accent4>
        <a:accent5>
          <a:srgbClr val="ABD9C1"/>
        </a:accent5>
        <a:accent6>
          <a:srgbClr val="CF9800"/>
        </a:accent6>
        <a:hlink>
          <a:srgbClr val="3191F1"/>
        </a:hlink>
        <a:folHlink>
          <a:srgbClr val="83A6A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(1)</Template>
  <TotalTime>80</TotalTime>
  <Words>1041</Words>
  <Application>Microsoft Office PowerPoint</Application>
  <PresentationFormat>عرض على الشاشة (3:4)‏</PresentationFormat>
  <Paragraphs>120</Paragraphs>
  <Slides>20</Slides>
  <Notes>0</Notes>
  <HiddenSlides>0</HiddenSlides>
  <MMClips>0</MMClips>
  <ScaleCrop>false</ScaleCrop>
  <HeadingPairs>
    <vt:vector size="6" baseType="variant">
      <vt:variant>
        <vt:lpstr>الخطوط المستخدمة</vt:lpstr>
      </vt:variant>
      <vt:variant>
        <vt:i4>3</vt:i4>
      </vt:variant>
      <vt:variant>
        <vt:lpstr>سمة</vt:lpstr>
      </vt:variant>
      <vt:variant>
        <vt:i4>1</vt:i4>
      </vt:variant>
      <vt:variant>
        <vt:lpstr>عناوين الشرائح</vt:lpstr>
      </vt:variant>
      <vt:variant>
        <vt:i4>20</vt:i4>
      </vt:variant>
    </vt:vector>
  </HeadingPairs>
  <TitlesOfParts>
    <vt:vector size="24" baseType="lpstr">
      <vt:lpstr>Arial</vt:lpstr>
      <vt:lpstr>Verdana</vt:lpstr>
      <vt:lpstr>Wingdings</vt:lpstr>
      <vt:lpstr>template (1)</vt:lpstr>
      <vt:lpstr>ألإحصاء/ المحاضرة ألأولى  </vt:lpstr>
      <vt:lpstr>مواضيع المحاضرة ألأولى </vt:lpstr>
      <vt:lpstr>الإحصاء وأهميته في التربية البدنية وعلوم الرياضة :-</vt:lpstr>
      <vt:lpstr>الإحصاء وأهميته في التربية البدنية وعلوم الرياضة :-</vt:lpstr>
      <vt:lpstr>نواحي استخدام الإحصاء في المجال الرياضي:- </vt:lpstr>
      <vt:lpstr>أهمية الإحصاء في المجال الرياضي:- </vt:lpstr>
      <vt:lpstr>أهمية الإحصاء في المجال الرياضي:- </vt:lpstr>
      <vt:lpstr>البيانات : </vt:lpstr>
      <vt:lpstr>خصائص البيانات : </vt:lpstr>
      <vt:lpstr>البيانات في مجال التربية البدنية وعلوم الرياضة:- </vt:lpstr>
      <vt:lpstr>العينات والمجتمع الأحصائي :  </vt:lpstr>
      <vt:lpstr>وتنقسم العينات من حيث الحجم إلى قسمين هما : </vt:lpstr>
      <vt:lpstr>أنواع العينات :- </vt:lpstr>
      <vt:lpstr>أنواع العينات </vt:lpstr>
      <vt:lpstr>مثال حول العينة المنتظمة </vt:lpstr>
      <vt:lpstr>أنواع العينات </vt:lpstr>
      <vt:lpstr>مثال حول العينة الطبقية </vt:lpstr>
      <vt:lpstr>الحل </vt:lpstr>
      <vt:lpstr>توضيح الحل في الحجدجول السابق </vt:lpstr>
      <vt:lpstr>الشريحة 20</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ألإحصاء/ المحاضرة ألأولى</dc:title>
  <dc:creator>hp</dc:creator>
  <cp:lastModifiedBy>hp</cp:lastModifiedBy>
  <cp:revision>10</cp:revision>
  <dcterms:created xsi:type="dcterms:W3CDTF">2019-08-03T10:06:17Z</dcterms:created>
  <dcterms:modified xsi:type="dcterms:W3CDTF">2019-08-03T11:26:40Z</dcterms:modified>
</cp:coreProperties>
</file>